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9"/>
  </p:notesMasterIdLst>
  <p:sldIdLst>
    <p:sldId id="256" r:id="rId2"/>
    <p:sldId id="258" r:id="rId3"/>
    <p:sldId id="286" r:id="rId4"/>
    <p:sldId id="310" r:id="rId5"/>
    <p:sldId id="350" r:id="rId6"/>
    <p:sldId id="281" r:id="rId7"/>
    <p:sldId id="259" r:id="rId8"/>
    <p:sldId id="284" r:id="rId9"/>
    <p:sldId id="282" r:id="rId10"/>
    <p:sldId id="283" r:id="rId11"/>
    <p:sldId id="285" r:id="rId12"/>
    <p:sldId id="349" r:id="rId13"/>
    <p:sldId id="355" r:id="rId14"/>
    <p:sldId id="356" r:id="rId15"/>
    <p:sldId id="351" r:id="rId16"/>
    <p:sldId id="315" r:id="rId17"/>
    <p:sldId id="288" r:id="rId18"/>
    <p:sldId id="262" r:id="rId19"/>
    <p:sldId id="289" r:id="rId20"/>
    <p:sldId id="316" r:id="rId21"/>
    <p:sldId id="317" r:id="rId22"/>
    <p:sldId id="318" r:id="rId23"/>
    <p:sldId id="319" r:id="rId24"/>
    <p:sldId id="321" r:id="rId25"/>
    <p:sldId id="322" r:id="rId26"/>
    <p:sldId id="323" r:id="rId27"/>
    <p:sldId id="296" r:id="rId28"/>
    <p:sldId id="327" r:id="rId29"/>
    <p:sldId id="328" r:id="rId30"/>
    <p:sldId id="311" r:id="rId31"/>
    <p:sldId id="329" r:id="rId32"/>
    <p:sldId id="292" r:id="rId33"/>
    <p:sldId id="313" r:id="rId34"/>
    <p:sldId id="290" r:id="rId35"/>
    <p:sldId id="291" r:id="rId36"/>
    <p:sldId id="352" r:id="rId37"/>
    <p:sldId id="297" r:id="rId38"/>
    <p:sldId id="299" r:id="rId39"/>
    <p:sldId id="347" r:id="rId40"/>
    <p:sldId id="348" r:id="rId41"/>
    <p:sldId id="266" r:id="rId42"/>
    <p:sldId id="357" r:id="rId43"/>
    <p:sldId id="267" r:id="rId44"/>
    <p:sldId id="343" r:id="rId45"/>
    <p:sldId id="344" r:id="rId46"/>
    <p:sldId id="345" r:id="rId47"/>
    <p:sldId id="34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6554" autoAdjust="0"/>
  </p:normalViewPr>
  <p:slideViewPr>
    <p:cSldViewPr>
      <p:cViewPr varScale="1">
        <p:scale>
          <a:sx n="55" d="100"/>
          <a:sy n="55" d="100"/>
        </p:scale>
        <p:origin x="-1806" y="-84"/>
      </p:cViewPr>
      <p:guideLst>
        <p:guide orient="horz" pos="2160"/>
        <p:guide pos="2880"/>
      </p:guideLst>
    </p:cSldViewPr>
  </p:slideViewPr>
  <p:outlineViewPr>
    <p:cViewPr>
      <p:scale>
        <a:sx n="33" d="100"/>
        <a:sy n="33" d="100"/>
      </p:scale>
      <p:origin x="0" y="15744"/>
    </p:cViewPr>
  </p:outlineViewPr>
  <p:notesTextViewPr>
    <p:cViewPr>
      <p:scale>
        <a:sx n="1" d="1"/>
        <a:sy n="1" d="1"/>
      </p:scale>
      <p:origin x="0" y="0"/>
    </p:cViewPr>
  </p:notesTextViewPr>
  <p:sorterViewPr>
    <p:cViewPr>
      <p:scale>
        <a:sx n="100" d="100"/>
        <a:sy n="100" d="100"/>
      </p:scale>
      <p:origin x="0" y="5766"/>
    </p:cViewPr>
  </p:sorterViewPr>
  <p:notesViewPr>
    <p:cSldViewPr>
      <p:cViewPr varScale="1">
        <p:scale>
          <a:sx n="56" d="100"/>
          <a:sy n="56" d="100"/>
        </p:scale>
        <p:origin x="-2826"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542B90-F172-4F91-89F5-053D9A0BAAA1}" type="datetimeFigureOut">
              <a:rPr lang="en-US" smtClean="0"/>
              <a:pPr/>
              <a:t>3/21/2016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86EAB4-D989-4EF2-B30F-E86069BAE721}" type="slidenum">
              <a:rPr lang="en-US" smtClean="0"/>
              <a:pPr/>
              <a:t>‹#›</a:t>
            </a:fld>
            <a:endParaRPr lang="en-US" dirty="0"/>
          </a:p>
        </p:txBody>
      </p:sp>
    </p:spTree>
    <p:extLst>
      <p:ext uri="{BB962C8B-B14F-4D97-AF65-F5344CB8AC3E}">
        <p14:creationId xmlns="" xmlns:p14="http://schemas.microsoft.com/office/powerpoint/2010/main" val="74433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Madison_Square_Garden" TargetMode="External"/><Relationship Id="rId3" Type="http://schemas.openxmlformats.org/officeDocument/2006/relationships/hyperlink" Target="https://en.wikipedia.org/wiki/Annie_Oakley" TargetMode="External"/><Relationship Id="rId7" Type="http://schemas.openxmlformats.org/officeDocument/2006/relationships/hyperlink" Target="https://en.wikipedia.org/wiki/Oklahoma" TargetMode="External"/><Relationship Id="rId12" Type="http://schemas.openxmlformats.org/officeDocument/2006/relationships/hyperlink" Target="https://en.wikipedia.org/wiki/Pendleton_Round-Up"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Thomas_Alva_Edison" TargetMode="External"/><Relationship Id="rId11" Type="http://schemas.openxmlformats.org/officeDocument/2006/relationships/hyperlink" Target="https://en.wikipedia.org/wiki/Bonnie_McCarroll" TargetMode="External"/><Relationship Id="rId5" Type="http://schemas.openxmlformats.org/officeDocument/2006/relationships/hyperlink" Target="https://en.wikipedia.org/wiki/Cowgirl" TargetMode="External"/><Relationship Id="rId10" Type="http://schemas.openxmlformats.org/officeDocument/2006/relationships/hyperlink" Target="https://en.wikipedia.org/wiki/Fort_Worth,_Texas" TargetMode="External"/><Relationship Id="rId4" Type="http://schemas.openxmlformats.org/officeDocument/2006/relationships/hyperlink" Target="https://en.wikipedia.org/wiki/Buffalo_Bill_Cody" TargetMode="External"/><Relationship Id="rId9" Type="http://schemas.openxmlformats.org/officeDocument/2006/relationships/hyperlink" Target="https://en.wikipedia.org/w/index.php?title=Mabel_Strickland_(rodeo_rider)&amp;action=edit&amp;redlink=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Vaquero" TargetMode="External"/><Relationship Id="rId7" Type="http://schemas.openxmlformats.org/officeDocument/2006/relationships/hyperlink" Target="https://en.wikipedia.org/wiki/Cowgirl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Livestock" TargetMode="External"/><Relationship Id="rId5" Type="http://schemas.openxmlformats.org/officeDocument/2006/relationships/hyperlink" Target="https://en.wikipedia.org/wiki/Horse" TargetMode="External"/><Relationship Id="rId4" Type="http://schemas.openxmlformats.org/officeDocument/2006/relationships/hyperlink" Target="https://en.wikipedia.org/wiki/Cowboy"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Vaquero" TargetMode="External"/><Relationship Id="rId7" Type="http://schemas.openxmlformats.org/officeDocument/2006/relationships/hyperlink" Target="https://en.wikipedia.org/wiki/Cowgirl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Livestock" TargetMode="External"/><Relationship Id="rId5" Type="http://schemas.openxmlformats.org/officeDocument/2006/relationships/hyperlink" Target="https://en.wikipedia.org/wiki/Horse" TargetMode="External"/><Relationship Id="rId4" Type="http://schemas.openxmlformats.org/officeDocument/2006/relationships/hyperlink" Target="https://en.wikipedia.org/wiki/Cowbo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2</a:t>
            </a:fld>
            <a:endParaRPr lang="en-US" dirty="0"/>
          </a:p>
        </p:txBody>
      </p:sp>
    </p:spTree>
    <p:extLst>
      <p:ext uri="{BB962C8B-B14F-4D97-AF65-F5344CB8AC3E}">
        <p14:creationId xmlns="" xmlns:p14="http://schemas.microsoft.com/office/powerpoint/2010/main" val="4036921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limitations</a:t>
            </a:r>
            <a:r>
              <a:rPr lang="en-US" baseline="0" dirty="0" smtClean="0"/>
              <a:t> in data collection here is what we do know.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16</a:t>
            </a:fld>
            <a:endParaRPr lang="en-US" dirty="0"/>
          </a:p>
        </p:txBody>
      </p:sp>
    </p:spTree>
    <p:extLst>
      <p:ext uri="{BB962C8B-B14F-4D97-AF65-F5344CB8AC3E}">
        <p14:creationId xmlns="" xmlns:p14="http://schemas.microsoft.com/office/powerpoint/2010/main" val="2274219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studies although a little bit older do show us that….</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17</a:t>
            </a:fld>
            <a:endParaRPr lang="en-US" dirty="0"/>
          </a:p>
        </p:txBody>
      </p:sp>
    </p:spTree>
    <p:extLst>
      <p:ext uri="{BB962C8B-B14F-4D97-AF65-F5344CB8AC3E}">
        <p14:creationId xmlns="" xmlns:p14="http://schemas.microsoft.com/office/powerpoint/2010/main" val="1277038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video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18</a:t>
            </a:fld>
            <a:endParaRPr lang="en-US" dirty="0"/>
          </a:p>
        </p:txBody>
      </p:sp>
    </p:spTree>
    <p:extLst>
      <p:ext uri="{BB962C8B-B14F-4D97-AF65-F5344CB8AC3E}">
        <p14:creationId xmlns="" xmlns:p14="http://schemas.microsoft.com/office/powerpoint/2010/main" val="752778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19</a:t>
            </a:fld>
            <a:endParaRPr lang="en-US" dirty="0"/>
          </a:p>
        </p:txBody>
      </p:sp>
    </p:spTree>
    <p:extLst>
      <p:ext uri="{BB962C8B-B14F-4D97-AF65-F5344CB8AC3E}">
        <p14:creationId xmlns="" xmlns:p14="http://schemas.microsoft.com/office/powerpoint/2010/main" val="3327098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collegiate study highlighted</a:t>
            </a:r>
            <a:r>
              <a:rPr lang="en-US" baseline="0" dirty="0" smtClean="0"/>
              <a:t> h</a:t>
            </a:r>
            <a:r>
              <a:rPr lang="en-US" dirty="0" smtClean="0"/>
              <a:t>ead and neck are the most commonly affected</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20</a:t>
            </a:fld>
            <a:endParaRPr lang="en-US" dirty="0"/>
          </a:p>
        </p:txBody>
      </p:sp>
    </p:spTree>
    <p:extLst>
      <p:ext uri="{BB962C8B-B14F-4D97-AF65-F5344CB8AC3E}">
        <p14:creationId xmlns="" xmlns:p14="http://schemas.microsoft.com/office/powerpoint/2010/main" val="3617366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Steer wrestling:</a:t>
            </a:r>
            <a:r>
              <a:rPr lang="en-US" baseline="0" dirty="0" smtClean="0"/>
              <a:t> pectoralis major rupture</a:t>
            </a:r>
          </a:p>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21</a:t>
            </a:fld>
            <a:endParaRPr lang="en-US" dirty="0"/>
          </a:p>
        </p:txBody>
      </p:sp>
    </p:spTree>
    <p:extLst>
      <p:ext uri="{BB962C8B-B14F-4D97-AF65-F5344CB8AC3E}">
        <p14:creationId xmlns="" xmlns:p14="http://schemas.microsoft.com/office/powerpoint/2010/main" val="89268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23</a:t>
            </a:fld>
            <a:endParaRPr lang="en-US" dirty="0"/>
          </a:p>
        </p:txBody>
      </p:sp>
    </p:spTree>
    <p:extLst>
      <p:ext uri="{BB962C8B-B14F-4D97-AF65-F5344CB8AC3E}">
        <p14:creationId xmlns="" xmlns:p14="http://schemas.microsoft.com/office/powerpoint/2010/main" val="1221690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Versus more recent injury of Thumb amputation.</a:t>
            </a:r>
          </a:p>
          <a:p>
            <a:endParaRPr lang="en-US" baseline="0" dirty="0" smtClean="0"/>
          </a:p>
          <a:p>
            <a:r>
              <a:rPr lang="en-US" baseline="0" dirty="0" smtClean="0"/>
              <a:t>Mention antibiotic management as well given the high risk for infection.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24</a:t>
            </a:fld>
            <a:endParaRPr lang="en-US" dirty="0"/>
          </a:p>
        </p:txBody>
      </p:sp>
    </p:spTree>
    <p:extLst>
      <p:ext uri="{BB962C8B-B14F-4D97-AF65-F5344CB8AC3E}">
        <p14:creationId xmlns="" xmlns:p14="http://schemas.microsoft.com/office/powerpoint/2010/main" val="714078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27</a:t>
            </a:fld>
            <a:endParaRPr lang="en-US" dirty="0"/>
          </a:p>
        </p:txBody>
      </p:sp>
    </p:spTree>
    <p:extLst>
      <p:ext uri="{BB962C8B-B14F-4D97-AF65-F5344CB8AC3E}">
        <p14:creationId xmlns="" xmlns:p14="http://schemas.microsoft.com/office/powerpoint/2010/main" val="216025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injury January 2013</a:t>
            </a:r>
          </a:p>
          <a:p>
            <a:r>
              <a:rPr lang="en-US" dirty="0" smtClean="0"/>
              <a:t>20 </a:t>
            </a:r>
            <a:r>
              <a:rPr lang="en-US" dirty="0" err="1" smtClean="0"/>
              <a:t>yo</a:t>
            </a:r>
            <a:r>
              <a:rPr lang="en-US" dirty="0" smtClean="0"/>
              <a:t>  Bareback rider with groin strain. Pain</a:t>
            </a:r>
            <a:r>
              <a:rPr lang="en-US" baseline="0" dirty="0" smtClean="0"/>
              <a:t> with </a:t>
            </a:r>
            <a:r>
              <a:rPr lang="en-US" baseline="0" dirty="0" smtClean="0"/>
              <a:t>bareback riding</a:t>
            </a:r>
            <a:r>
              <a:rPr lang="en-US" baseline="0" dirty="0" smtClean="0"/>
              <a:t>. Swelling in </a:t>
            </a:r>
            <a:r>
              <a:rPr lang="en-US" baseline="0" dirty="0" err="1" smtClean="0"/>
              <a:t>iscshial</a:t>
            </a:r>
            <a:r>
              <a:rPr lang="en-US" baseline="0" dirty="0" smtClean="0"/>
              <a:t> tuberosity region. Rider for 2 years and then decided to have it worked up. Required surgical removal. Back to riding 3 weeks later.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30</a:t>
            </a:fld>
            <a:endParaRPr lang="en-US" dirty="0"/>
          </a:p>
        </p:txBody>
      </p:sp>
    </p:spTree>
    <p:extLst>
      <p:ext uri="{BB962C8B-B14F-4D97-AF65-F5344CB8AC3E}">
        <p14:creationId xmlns="" xmlns:p14="http://schemas.microsoft.com/office/powerpoint/2010/main" val="278998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4</a:t>
            </a:fld>
            <a:endParaRPr lang="en-US" dirty="0"/>
          </a:p>
        </p:txBody>
      </p:sp>
    </p:spTree>
    <p:extLst>
      <p:ext uri="{BB962C8B-B14F-4D97-AF65-F5344CB8AC3E}">
        <p14:creationId xmlns="" xmlns:p14="http://schemas.microsoft.com/office/powerpoint/2010/main" val="3633926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yo treated for </a:t>
            </a:r>
            <a:r>
              <a:rPr lang="en-US" dirty="0" err="1" smtClean="0"/>
              <a:t>pneumothorax</a:t>
            </a:r>
            <a:endParaRPr lang="en-US" dirty="0" smtClean="0"/>
          </a:p>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31</a:t>
            </a:fld>
            <a:endParaRPr lang="en-US" dirty="0"/>
          </a:p>
        </p:txBody>
      </p:sp>
    </p:spTree>
    <p:extLst>
      <p:ext uri="{BB962C8B-B14F-4D97-AF65-F5344CB8AC3E}">
        <p14:creationId xmlns="" xmlns:p14="http://schemas.microsoft.com/office/powerpoint/2010/main" val="1976086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responds to surgical management?</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33</a:t>
            </a:fld>
            <a:endParaRPr lang="en-US" dirty="0"/>
          </a:p>
        </p:txBody>
      </p:sp>
    </p:spTree>
    <p:extLst>
      <p:ext uri="{BB962C8B-B14F-4D97-AF65-F5344CB8AC3E}">
        <p14:creationId xmlns="" xmlns:p14="http://schemas.microsoft.com/office/powerpoint/2010/main" val="3578832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of lane frost</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34</a:t>
            </a:fld>
            <a:endParaRPr lang="en-US" dirty="0"/>
          </a:p>
        </p:txBody>
      </p:sp>
    </p:spTree>
    <p:extLst>
      <p:ext uri="{BB962C8B-B14F-4D97-AF65-F5344CB8AC3E}">
        <p14:creationId xmlns="" xmlns:p14="http://schemas.microsoft.com/office/powerpoint/2010/main" val="215086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the </a:t>
            </a:r>
            <a:r>
              <a:rPr lang="en-US" dirty="0" smtClean="0"/>
              <a:t>NFL: </a:t>
            </a:r>
            <a:r>
              <a:rPr lang="en-US" dirty="0" smtClean="0"/>
              <a:t>where they say I am not going</a:t>
            </a:r>
            <a:r>
              <a:rPr lang="en-US" baseline="0" dirty="0" smtClean="0"/>
              <a:t> to ride today without a helmet. </a:t>
            </a:r>
          </a:p>
          <a:p>
            <a:r>
              <a:rPr lang="en-US" baseline="0" dirty="0" smtClean="0"/>
              <a:t>One question would be how to fund this protective gear. Could the hall of fame group and industry </a:t>
            </a:r>
            <a:r>
              <a:rPr lang="en-US" baseline="0" dirty="0" smtClean="0"/>
              <a:t>sponsors </a:t>
            </a:r>
            <a:r>
              <a:rPr lang="en-US" baseline="0" dirty="0" smtClean="0"/>
              <a:t>to pay for it. </a:t>
            </a:r>
          </a:p>
          <a:p>
            <a:endParaRPr lang="en-US" baseline="0" dirty="0" smtClean="0"/>
          </a:p>
          <a:p>
            <a:r>
              <a:rPr lang="en-US" baseline="0" dirty="0" smtClean="0"/>
              <a:t>Not </a:t>
            </a:r>
            <a:r>
              <a:rPr lang="en-US" baseline="0" dirty="0" smtClean="0"/>
              <a:t>only are </a:t>
            </a:r>
            <a:r>
              <a:rPr lang="en-US" baseline="0" dirty="0" smtClean="0"/>
              <a:t>there mechanical ways for injury prevention but we also have </a:t>
            </a:r>
            <a:r>
              <a:rPr lang="en-US" baseline="0" dirty="0" smtClean="0"/>
              <a:t>personnel. </a:t>
            </a:r>
            <a:endParaRPr lang="en-US" baseline="0" dirty="0" smtClean="0"/>
          </a:p>
          <a:p>
            <a:r>
              <a:rPr lang="en-US" baseline="0" dirty="0" smtClean="0"/>
              <a:t>These people are key in the injury prevention and having the right person at the right time can be the difference between life and death.</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35</a:t>
            </a:fld>
            <a:endParaRPr lang="en-US" dirty="0"/>
          </a:p>
        </p:txBody>
      </p:sp>
    </p:spTree>
    <p:extLst>
      <p:ext uri="{BB962C8B-B14F-4D97-AF65-F5344CB8AC3E}">
        <p14:creationId xmlns="" xmlns:p14="http://schemas.microsoft.com/office/powerpoint/2010/main" val="1747934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a:t>
            </a:r>
            <a:r>
              <a:rPr lang="en-US" baseline="0" dirty="0" smtClean="0"/>
              <a:t> </a:t>
            </a:r>
            <a:r>
              <a:rPr lang="en-US" baseline="0" dirty="0" smtClean="0"/>
              <a:t>you have </a:t>
            </a:r>
            <a:r>
              <a:rPr lang="en-US" baseline="0" dirty="0" smtClean="0"/>
              <a:t>treated this fracture this way?</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39</a:t>
            </a:fld>
            <a:endParaRPr lang="en-US" dirty="0"/>
          </a:p>
        </p:txBody>
      </p:sp>
    </p:spTree>
    <p:extLst>
      <p:ext uri="{BB962C8B-B14F-4D97-AF65-F5344CB8AC3E}">
        <p14:creationId xmlns="" xmlns:p14="http://schemas.microsoft.com/office/powerpoint/2010/main" val="174207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this is</a:t>
            </a:r>
            <a:r>
              <a:rPr lang="en-US" baseline="0" dirty="0" smtClean="0"/>
              <a:t> a young healthy </a:t>
            </a:r>
            <a:r>
              <a:rPr lang="en-US" baseline="0" dirty="0" smtClean="0"/>
              <a:t>patient </a:t>
            </a:r>
            <a:r>
              <a:rPr lang="en-US" baseline="0" dirty="0" smtClean="0"/>
              <a:t>with good biology that was able to heal this fracture before he was able to </a:t>
            </a:r>
            <a:r>
              <a:rPr lang="en-US" baseline="0" dirty="0" smtClean="0"/>
              <a:t>re-break </a:t>
            </a:r>
            <a:r>
              <a:rPr lang="en-US" baseline="0" dirty="0" smtClean="0"/>
              <a:t>it at this time. </a:t>
            </a:r>
          </a:p>
          <a:p>
            <a:r>
              <a:rPr lang="en-US" baseline="0" dirty="0" smtClean="0"/>
              <a:t>Future repetitive use </a:t>
            </a:r>
            <a:r>
              <a:rPr lang="en-US" baseline="0" dirty="0" smtClean="0"/>
              <a:t>or </a:t>
            </a:r>
            <a:r>
              <a:rPr lang="en-US" baseline="0" dirty="0" smtClean="0"/>
              <a:t>trauma injuries will remain to be seen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40</a:t>
            </a:fld>
            <a:endParaRPr lang="en-US" dirty="0"/>
          </a:p>
        </p:txBody>
      </p:sp>
    </p:spTree>
    <p:extLst>
      <p:ext uri="{BB962C8B-B14F-4D97-AF65-F5344CB8AC3E}">
        <p14:creationId xmlns="" xmlns:p14="http://schemas.microsoft.com/office/powerpoint/2010/main" val="3433020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41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86EAB4-D989-4EF2-B30F-E86069BAE721}" type="slidenum">
              <a:rPr lang="en-US" smtClean="0"/>
              <a:pPr/>
              <a:t>47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In </a:t>
            </a:r>
            <a:r>
              <a:rPr lang="en-US" dirty="0" smtClean="0"/>
              <a:t>the 19th century, women learned to rope and ride as the American frontier pushed West, but "</a:t>
            </a:r>
            <a:r>
              <a:rPr lang="en-US" dirty="0" err="1" smtClean="0"/>
              <a:t>cowboying</a:t>
            </a:r>
            <a:r>
              <a:rPr lang="en-US" dirty="0" smtClean="0"/>
              <a:t>" as a profession was primarily the job of men and paying jobs in the field were essentially non-existent for women. Women were hired as mounted pistol shooters and as trick and stunt horsewomen in Wild West shows of the late 19th century.</a:t>
            </a:r>
            <a:r>
              <a:rPr lang="en-US" baseline="30000" dirty="0" smtClean="0">
                <a:hlinkClick r:id="" action="ppaction://hlinkfile"/>
              </a:rPr>
              <a:t>[1]</a:t>
            </a:r>
            <a:r>
              <a:rPr lang="en-US" dirty="0" smtClean="0"/>
              <a:t> In 1885, </a:t>
            </a:r>
            <a:r>
              <a:rPr lang="en-US" dirty="0" smtClean="0">
                <a:hlinkClick r:id="rId3" action="ppaction://hlinkfile" tooltip="Annie Oakley"/>
              </a:rPr>
              <a:t>Annie Oakley</a:t>
            </a:r>
            <a:r>
              <a:rPr lang="en-US" dirty="0" smtClean="0"/>
              <a:t> was hired by </a:t>
            </a:r>
            <a:r>
              <a:rPr lang="en-US" dirty="0" smtClean="0">
                <a:hlinkClick r:id="rId4" action="ppaction://hlinkfile" tooltip="Buffalo Bill Cody"/>
              </a:rPr>
              <a:t>Buffalo Bill Cody</a:t>
            </a:r>
            <a:r>
              <a:rPr lang="en-US" dirty="0" smtClean="0"/>
              <a:t> as a sharpshooter in his Wild West show, but later helped created the iconic image of the </a:t>
            </a:r>
            <a:r>
              <a:rPr lang="en-US" dirty="0" smtClean="0">
                <a:hlinkClick r:id="rId5" action="ppaction://hlinkfile" tooltip="Cowgirl"/>
              </a:rPr>
              <a:t>cowgirl</a:t>
            </a:r>
            <a:r>
              <a:rPr lang="en-US" dirty="0" smtClean="0"/>
              <a:t> when she appeared in a western film shot by </a:t>
            </a:r>
            <a:r>
              <a:rPr lang="en-US" dirty="0" smtClean="0">
                <a:hlinkClick r:id="rId6" action="ppaction://hlinkfile" tooltip="Thomas Alva Edison"/>
              </a:rPr>
              <a:t>Thomas Alva Edison</a:t>
            </a:r>
            <a:r>
              <a:rPr lang="en-US" dirty="0" smtClean="0"/>
              <a:t> in 1894.</a:t>
            </a:r>
            <a:r>
              <a:rPr lang="en-US" baseline="30000" dirty="0" smtClean="0">
                <a:hlinkClick r:id=""/>
              </a:rPr>
              <a:t>[2</a:t>
            </a:r>
            <a:r>
              <a:rPr lang="en-US" baseline="30000" dirty="0" smtClean="0">
                <a:hlinkClick r:id=""/>
              </a:rPr>
              <a:t>]</a:t>
            </a:r>
            <a:endParaRPr lang="en-US" baseline="30000" dirty="0" smtClean="0"/>
          </a:p>
          <a:p>
            <a:pPr rtl="0"/>
            <a:endParaRPr lang="en-US" dirty="0" smtClean="0"/>
          </a:p>
          <a:p>
            <a:pPr rtl="0"/>
            <a:r>
              <a:rPr lang="en-US" dirty="0" smtClean="0">
                <a:effectLst/>
              </a:rPr>
              <a:t>Annie Oakley created the image of the cowgirl for Americans</a:t>
            </a:r>
            <a:r>
              <a:rPr lang="en-US" dirty="0" smtClean="0">
                <a:effectLst/>
              </a:rPr>
              <a:t>.</a:t>
            </a:r>
          </a:p>
          <a:p>
            <a:pPr rtl="0"/>
            <a:endParaRPr lang="en-US" dirty="0" smtClean="0">
              <a:effectLst/>
            </a:endParaRPr>
          </a:p>
          <a:p>
            <a:pPr rtl="0"/>
            <a:r>
              <a:rPr lang="en-US" dirty="0" smtClean="0"/>
              <a:t>In 1903, women began competing at the Cheyenne Frontier Days, though there was never a large number of female professional riders. Rodeo promoters often advertised female riders as sweethearts or queens of the rodeo.</a:t>
            </a:r>
            <a:r>
              <a:rPr lang="en-US" baseline="30000" dirty="0" smtClean="0">
                <a:hlinkClick r:id="" action="ppaction://hlinkfile"/>
              </a:rPr>
              <a:t>[3]</a:t>
            </a:r>
            <a:r>
              <a:rPr lang="en-US" dirty="0" smtClean="0"/>
              <a:t> The term cowgirl was first used in the context of a wild west show by </a:t>
            </a:r>
            <a:r>
              <a:rPr lang="en-US" dirty="0" smtClean="0">
                <a:hlinkClick r:id="rId7" action="ppaction://hlinkfile" tooltip="Oklahoma"/>
              </a:rPr>
              <a:t>Oklahoman</a:t>
            </a:r>
            <a:r>
              <a:rPr lang="en-US" dirty="0" smtClean="0"/>
              <a:t> Lucille </a:t>
            </a:r>
            <a:r>
              <a:rPr lang="en-US" dirty="0" err="1" smtClean="0"/>
              <a:t>Mulhall</a:t>
            </a:r>
            <a:r>
              <a:rPr lang="en-US" dirty="0" smtClean="0"/>
              <a:t> in 1908 when, at age 10 years, she displayed her roping skills at </a:t>
            </a:r>
            <a:r>
              <a:rPr lang="en-US" dirty="0" smtClean="0">
                <a:hlinkClick r:id="rId8" action="ppaction://hlinkfile" tooltip="Madison Square Garden"/>
              </a:rPr>
              <a:t>Madison Square Garden</a:t>
            </a:r>
            <a:r>
              <a:rPr lang="en-US" dirty="0" smtClean="0"/>
              <a:t>. Prairie Rose Henderson, bronco buster </a:t>
            </a:r>
            <a:r>
              <a:rPr lang="en-US" dirty="0" smtClean="0">
                <a:hlinkClick r:id="rId9" action="ppaction://hlinkfile" tooltip="Mabel Strickland (rodeo rider) (page does not exist)"/>
              </a:rPr>
              <a:t>Mabel Strickland</a:t>
            </a:r>
            <a:r>
              <a:rPr lang="en-US" dirty="0" smtClean="0"/>
              <a:t>, bucking horse champion Bertha </a:t>
            </a:r>
            <a:r>
              <a:rPr lang="en-US" dirty="0" err="1" smtClean="0"/>
              <a:t>Blankett</a:t>
            </a:r>
            <a:r>
              <a:rPr lang="en-US" dirty="0" smtClean="0"/>
              <a:t>, and other cowgirls achieved celebrity performing in rodeos of the early 20th century. Women competed at the first indoor rodeo at the </a:t>
            </a:r>
            <a:r>
              <a:rPr lang="en-US" dirty="0" smtClean="0">
                <a:hlinkClick r:id="rId10" action="ppaction://hlinkfile" tooltip="Fort Worth, Texas"/>
              </a:rPr>
              <a:t>Fort Worth, Texas</a:t>
            </a:r>
            <a:r>
              <a:rPr lang="en-US" dirty="0" smtClean="0"/>
              <a:t>, Coliseum in 1918.</a:t>
            </a:r>
            <a:r>
              <a:rPr lang="en-US" baseline="30000" dirty="0" smtClean="0">
                <a:hlinkClick r:id=""/>
              </a:rPr>
              <a:t>[2]</a:t>
            </a:r>
            <a:endParaRPr lang="en-US" dirty="0" smtClean="0"/>
          </a:p>
          <a:p>
            <a:endParaRPr lang="en-US" dirty="0" smtClean="0"/>
          </a:p>
          <a:p>
            <a:endParaRPr lang="en-US" dirty="0" smtClean="0"/>
          </a:p>
          <a:p>
            <a:r>
              <a:rPr lang="en-US" dirty="0" smtClean="0"/>
              <a:t>1929, bronc rider </a:t>
            </a:r>
            <a:r>
              <a:rPr lang="en-US" dirty="0" smtClean="0">
                <a:hlinkClick r:id="rId11" action="ppaction://hlinkfile" tooltip="Bonnie McCarroll"/>
              </a:rPr>
              <a:t>Bonnie </a:t>
            </a:r>
            <a:r>
              <a:rPr lang="en-US" dirty="0" err="1" smtClean="0">
                <a:hlinkClick r:id="rId11" action="ppaction://hlinkfile" tooltip="Bonnie McCarroll"/>
              </a:rPr>
              <a:t>McCarroll</a:t>
            </a:r>
            <a:r>
              <a:rPr lang="en-US" dirty="0" smtClean="0"/>
              <a:t> died during the </a:t>
            </a:r>
            <a:r>
              <a:rPr lang="en-US" dirty="0" smtClean="0">
                <a:hlinkClick r:id="rId12" action="ppaction://hlinkfile" tooltip="Pendleton Round-Up"/>
              </a:rPr>
              <a:t>Pendleton Round-Up</a:t>
            </a:r>
            <a:r>
              <a:rPr lang="en-US" dirty="0" smtClean="0"/>
              <a:t> when she was thrown from a horse and dragged around the arena, her foot snagged in a stirrup. Until </a:t>
            </a:r>
            <a:r>
              <a:rPr lang="en-US" dirty="0" err="1" smtClean="0"/>
              <a:t>McCarroll's</a:t>
            </a:r>
            <a:r>
              <a:rPr lang="en-US" dirty="0" smtClean="0"/>
              <a:t> death, cowgirls had been celebrated for their courage and tenacity in the rodeo arena, but the tragedy escalated the growing opposition to women competing in rough stock events. Rodeo promoters began severely curtailing women's competitive participation and encouraged them instead to serve as rodeo queens.</a:t>
            </a:r>
            <a:r>
              <a:rPr lang="en-US" baseline="30000" dirty="0" smtClean="0">
                <a:hlinkClick r:id="" action="ppaction://hlinkfile"/>
              </a:rPr>
              <a:t>[5]</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5</a:t>
            </a:fld>
            <a:endParaRPr lang="en-US" dirty="0"/>
          </a:p>
        </p:txBody>
      </p:sp>
    </p:spTree>
    <p:extLst>
      <p:ext uri="{BB962C8B-B14F-4D97-AF65-F5344CB8AC3E}">
        <p14:creationId xmlns="" xmlns:p14="http://schemas.microsoft.com/office/powerpoint/2010/main" val="372908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Rodeo</a:t>
            </a:r>
            <a:r>
              <a:rPr lang="en-US" baseline="0" dirty="0" smtClean="0"/>
              <a:t> is a true </a:t>
            </a:r>
            <a:r>
              <a:rPr lang="en-US" baseline="0" dirty="0" smtClean="0"/>
              <a:t>American </a:t>
            </a:r>
            <a:r>
              <a:rPr lang="en-US" baseline="0" dirty="0" smtClean="0"/>
              <a:t>sports. Originally developed in the late 1700 with roots in the southwest from </a:t>
            </a:r>
            <a:r>
              <a:rPr lang="en-US" baseline="0" dirty="0" smtClean="0"/>
              <a:t>Spanish Americans. </a:t>
            </a:r>
            <a:r>
              <a:rPr lang="en-US" baseline="0" dirty="0" smtClean="0"/>
              <a:t>The word rodeo has </a:t>
            </a:r>
            <a:r>
              <a:rPr lang="en-US" baseline="0" dirty="0" smtClean="0"/>
              <a:t>Spanish </a:t>
            </a:r>
            <a:r>
              <a:rPr lang="en-US" baseline="0" dirty="0" smtClean="0"/>
              <a:t>origins which means “round up”. </a:t>
            </a:r>
            <a:endParaRPr lang="en-US" baseline="0" dirty="0" smtClean="0"/>
          </a:p>
          <a:p>
            <a:endParaRPr lang="en-US" baseline="0" dirty="0" smtClean="0"/>
          </a:p>
          <a:p>
            <a:r>
              <a:rPr lang="en-US" dirty="0" smtClean="0"/>
              <a:t>Competitive </a:t>
            </a:r>
            <a:r>
              <a:rPr lang="en-US" dirty="0" smtClean="0"/>
              <a:t>sport that arose out of the working practices of cattle herding in Spain, Mexico, and later the United States, Canada, South America, Australia and New Zealand. It was based on the skills required of the working </a:t>
            </a:r>
            <a:r>
              <a:rPr lang="en-US" dirty="0" smtClean="0">
                <a:hlinkClick r:id="rId3" action="ppaction://hlinkfile" tooltip="Vaquero"/>
              </a:rPr>
              <a:t>vaqueros</a:t>
            </a:r>
            <a:r>
              <a:rPr lang="en-US" dirty="0" smtClean="0"/>
              <a:t> and later, </a:t>
            </a:r>
            <a:r>
              <a:rPr lang="en-US" dirty="0" smtClean="0">
                <a:hlinkClick r:id="rId4" action="ppaction://hlinkfile" tooltip="Cowboy"/>
              </a:rPr>
              <a:t>cowboys</a:t>
            </a:r>
            <a:r>
              <a:rPr lang="en-US" dirty="0" smtClean="0"/>
              <a:t>, in what today </a:t>
            </a:r>
            <a:r>
              <a:rPr lang="en-US" dirty="0" smtClean="0"/>
              <a:t>are </a:t>
            </a:r>
            <a:r>
              <a:rPr lang="en-US" dirty="0" smtClean="0"/>
              <a:t>the western United States, western Canada, and northern Mexico. Today it is a sporting event that involves </a:t>
            </a:r>
            <a:r>
              <a:rPr lang="en-US" dirty="0" smtClean="0">
                <a:hlinkClick r:id="rId5" action="ppaction://hlinkfile" tooltip="Horse"/>
              </a:rPr>
              <a:t>horses</a:t>
            </a:r>
            <a:r>
              <a:rPr lang="en-US" dirty="0" smtClean="0"/>
              <a:t> and other </a:t>
            </a:r>
            <a:r>
              <a:rPr lang="en-US" dirty="0" smtClean="0">
                <a:hlinkClick r:id="rId6" action="ppaction://hlinkfile" tooltip="Livestock"/>
              </a:rPr>
              <a:t>livestock</a:t>
            </a:r>
            <a:r>
              <a:rPr lang="en-US" dirty="0" smtClean="0"/>
              <a:t>, designed to test the skill and speed of the cowboys and </a:t>
            </a:r>
            <a:r>
              <a:rPr lang="en-US" dirty="0" smtClean="0">
                <a:hlinkClick r:id="rId7" action="ppaction://hlinkfile" tooltip="Cowgirls"/>
              </a:rPr>
              <a:t>cowgirls</a:t>
            </a:r>
            <a:endParaRPr lang="en-US" dirty="0" smtClean="0"/>
          </a:p>
          <a:p>
            <a:endParaRPr lang="en-US" dirty="0" smtClean="0"/>
          </a:p>
          <a:p>
            <a:r>
              <a:rPr lang="en-US" dirty="0" smtClean="0"/>
              <a:t>In Europe</a:t>
            </a:r>
            <a:r>
              <a:rPr lang="en-US" baseline="0" dirty="0" smtClean="0"/>
              <a:t> it has been banned and there is not the cattle herding practices. Consideration for social concerns.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6</a:t>
            </a:fld>
            <a:endParaRPr lang="en-US" dirty="0"/>
          </a:p>
        </p:txBody>
      </p:sp>
    </p:spTree>
    <p:extLst>
      <p:ext uri="{BB962C8B-B14F-4D97-AF65-F5344CB8AC3E}">
        <p14:creationId xmlns="" xmlns:p14="http://schemas.microsoft.com/office/powerpoint/2010/main" val="355942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Competitive </a:t>
            </a:r>
            <a:r>
              <a:rPr lang="en-US" dirty="0" smtClean="0"/>
              <a:t>sport that arose out of the working practices of cattle herding, rounding up,  in Spain, Mexico, and later the United States, Canada, South America, Australia and New Zealand. It was based on the skills required of the working </a:t>
            </a:r>
            <a:r>
              <a:rPr lang="en-US" dirty="0" smtClean="0">
                <a:hlinkClick r:id="rId3" action="ppaction://hlinkfile" tooltip="Vaquero"/>
              </a:rPr>
              <a:t>vaqueros</a:t>
            </a:r>
            <a:r>
              <a:rPr lang="en-US" dirty="0" smtClean="0"/>
              <a:t> and later, </a:t>
            </a:r>
            <a:r>
              <a:rPr lang="en-US" dirty="0" smtClean="0">
                <a:hlinkClick r:id="rId4" action="ppaction://hlinkfile" tooltip="Cowboy"/>
              </a:rPr>
              <a:t>cowboys</a:t>
            </a:r>
            <a:r>
              <a:rPr lang="en-US" dirty="0" smtClean="0"/>
              <a:t>, in what today </a:t>
            </a:r>
            <a:r>
              <a:rPr lang="en-US" dirty="0" smtClean="0"/>
              <a:t>are </a:t>
            </a:r>
            <a:r>
              <a:rPr lang="en-US" dirty="0" smtClean="0"/>
              <a:t>the western United States, western Canada, and northern Mexico. Today it is a sporting event that involves </a:t>
            </a:r>
            <a:r>
              <a:rPr lang="en-US" dirty="0" smtClean="0">
                <a:hlinkClick r:id="rId5" action="ppaction://hlinkfile" tooltip="Horse"/>
              </a:rPr>
              <a:t>horses</a:t>
            </a:r>
            <a:r>
              <a:rPr lang="en-US" dirty="0" smtClean="0"/>
              <a:t> and other </a:t>
            </a:r>
            <a:r>
              <a:rPr lang="en-US" dirty="0" smtClean="0">
                <a:hlinkClick r:id="rId6" action="ppaction://hlinkfile" tooltip="Livestock"/>
              </a:rPr>
              <a:t>livestock</a:t>
            </a:r>
            <a:r>
              <a:rPr lang="en-US" dirty="0" smtClean="0"/>
              <a:t>, designed to test the skill and speed of the cowboys and </a:t>
            </a:r>
            <a:r>
              <a:rPr lang="en-US" dirty="0" smtClean="0">
                <a:hlinkClick r:id="rId7" action="ppaction://hlinkfile" tooltip="Cowgirls"/>
              </a:rPr>
              <a:t>cowgirls</a:t>
            </a:r>
            <a:endParaRPr lang="en-US" dirty="0" smtClean="0"/>
          </a:p>
          <a:p>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7</a:t>
            </a:fld>
            <a:endParaRPr lang="en-US" dirty="0"/>
          </a:p>
        </p:txBody>
      </p:sp>
    </p:spTree>
    <p:extLst>
      <p:ext uri="{BB962C8B-B14F-4D97-AF65-F5344CB8AC3E}">
        <p14:creationId xmlns="" xmlns:p14="http://schemas.microsoft.com/office/powerpoint/2010/main" val="226960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Roping:</a:t>
            </a:r>
            <a:r>
              <a:rPr lang="en-US" baseline="0" dirty="0" smtClean="0"/>
              <a:t> “Header” and “Healer” and a steer. The steer is released from a chute and once it reaches a certain point the Header is allowed to use his horse and rope to rope the horns of the steer. The Header then takes his rope and </a:t>
            </a:r>
            <a:r>
              <a:rPr lang="en-US" baseline="0" dirty="0" err="1" smtClean="0"/>
              <a:t>dally’s</a:t>
            </a:r>
            <a:r>
              <a:rPr lang="en-US" baseline="0" dirty="0" smtClean="0"/>
              <a:t> it around the saddle. This makes the rope taught and he then turns the steer to the left. The Heeler then comes in and ropes the two hind feet.  Once the steer is stretched as both horses back up and the steer is immobilized, the time is called. This was </a:t>
            </a:r>
            <a:r>
              <a:rPr lang="en-US" baseline="0" dirty="0" smtClean="0"/>
              <a:t>originally </a:t>
            </a:r>
            <a:r>
              <a:rPr lang="en-US" baseline="0" dirty="0" smtClean="0"/>
              <a:t>developed on working </a:t>
            </a:r>
            <a:r>
              <a:rPr lang="en-US" baseline="0" dirty="0" smtClean="0"/>
              <a:t>ranches </a:t>
            </a:r>
            <a:r>
              <a:rPr lang="en-US" baseline="0" dirty="0" smtClean="0"/>
              <a:t>to catch a large steer that was too big for one person to capture. For immunizations or branding or other reason.  </a:t>
            </a:r>
          </a:p>
        </p:txBody>
      </p:sp>
      <p:sp>
        <p:nvSpPr>
          <p:cNvPr id="4" name="Slide Number Placeholder 3"/>
          <p:cNvSpPr>
            <a:spLocks noGrp="1"/>
          </p:cNvSpPr>
          <p:nvPr>
            <p:ph type="sldNum" sz="quarter" idx="10"/>
          </p:nvPr>
        </p:nvSpPr>
        <p:spPr/>
        <p:txBody>
          <a:bodyPr/>
          <a:lstStyle/>
          <a:p>
            <a:fld id="{3686EAB4-D989-4EF2-B30F-E86069BAE721}" type="slidenum">
              <a:rPr lang="en-US" smtClean="0"/>
              <a:pPr/>
              <a:t>9</a:t>
            </a:fld>
            <a:endParaRPr lang="en-US" dirty="0"/>
          </a:p>
        </p:txBody>
      </p:sp>
    </p:spTree>
    <p:extLst>
      <p:ext uri="{BB962C8B-B14F-4D97-AF65-F5344CB8AC3E}">
        <p14:creationId xmlns="" xmlns:p14="http://schemas.microsoft.com/office/powerpoint/2010/main" val="144397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a:t>
            </a:r>
            <a:r>
              <a:rPr lang="en-US" baseline="0" dirty="0" smtClean="0"/>
              <a:t> are these people and why would they want to do this?</a:t>
            </a:r>
          </a:p>
          <a:p>
            <a:endParaRPr lang="en-US" baseline="0" dirty="0" smtClean="0"/>
          </a:p>
          <a:p>
            <a:r>
              <a:rPr lang="en-US" baseline="0" dirty="0" smtClean="0"/>
              <a:t>Opening story of flail chest.</a:t>
            </a:r>
          </a:p>
          <a:p>
            <a:r>
              <a:rPr lang="en-US" baseline="0" dirty="0" smtClean="0"/>
              <a:t>Paint the picture of who this person is. </a:t>
            </a:r>
          </a:p>
          <a:p>
            <a:r>
              <a:rPr lang="en-US" baseline="0" dirty="0" smtClean="0"/>
              <a:t>The Flail chest story of </a:t>
            </a:r>
            <a:r>
              <a:rPr lang="en-US" baseline="0" dirty="0" smtClean="0"/>
              <a:t>college </a:t>
            </a:r>
            <a:r>
              <a:rPr lang="en-US" baseline="0" dirty="0" smtClean="0"/>
              <a:t>educated, insured, married, production member of society but they have invested their own </a:t>
            </a:r>
            <a:r>
              <a:rPr lang="en-US" baseline="0" dirty="0" smtClean="0"/>
              <a:t>resources </a:t>
            </a:r>
            <a:r>
              <a:rPr lang="en-US" baseline="0" dirty="0" smtClean="0"/>
              <a:t>to pursue this sport. </a:t>
            </a:r>
          </a:p>
          <a:p>
            <a:r>
              <a:rPr lang="en-US" baseline="0" dirty="0" smtClean="0"/>
              <a:t>Time and participation money is different. </a:t>
            </a:r>
          </a:p>
          <a:p>
            <a:endParaRPr lang="en-US" dirty="0" smtClean="0"/>
          </a:p>
          <a:p>
            <a:r>
              <a:rPr lang="en-US" dirty="0" smtClean="0"/>
              <a:t>Good insurance </a:t>
            </a:r>
            <a:r>
              <a:rPr lang="en-US" dirty="0" smtClean="0"/>
              <a:t>and well educated</a:t>
            </a:r>
            <a:r>
              <a:rPr lang="en-US" dirty="0" smtClean="0"/>
              <a:t>.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11</a:t>
            </a:fld>
            <a:endParaRPr lang="en-US" dirty="0"/>
          </a:p>
        </p:txBody>
      </p:sp>
    </p:spTree>
    <p:extLst>
      <p:ext uri="{BB962C8B-B14F-4D97-AF65-F5344CB8AC3E}">
        <p14:creationId xmlns="" xmlns:p14="http://schemas.microsoft.com/office/powerpoint/2010/main" val="131139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Where it has come from and who they are now. </a:t>
            </a:r>
          </a:p>
          <a:p>
            <a:r>
              <a:rPr lang="en-US" baseline="0" dirty="0" smtClean="0"/>
              <a:t>Now in modern era and this is not a dying sport. There is big money and increasing participants. </a:t>
            </a:r>
          </a:p>
          <a:p>
            <a:endParaRPr lang="en-US" baseline="0" dirty="0" smtClean="0"/>
          </a:p>
          <a:p>
            <a:r>
              <a:rPr lang="en-US" baseline="0" dirty="0" smtClean="0"/>
              <a:t>The Flail chest story of </a:t>
            </a:r>
            <a:r>
              <a:rPr lang="en-US" baseline="0" dirty="0" smtClean="0"/>
              <a:t>college </a:t>
            </a:r>
            <a:r>
              <a:rPr lang="en-US" baseline="0" dirty="0" smtClean="0"/>
              <a:t>educated, insured, married, production member of society but they have invested their own </a:t>
            </a:r>
            <a:r>
              <a:rPr lang="en-US" baseline="0" dirty="0" smtClean="0"/>
              <a:t>resources </a:t>
            </a:r>
            <a:r>
              <a:rPr lang="en-US" baseline="0" dirty="0" smtClean="0"/>
              <a:t>to pursue this sport. </a:t>
            </a:r>
          </a:p>
          <a:p>
            <a:r>
              <a:rPr lang="en-US" baseline="0" dirty="0" smtClean="0"/>
              <a:t>Time and participation money is different. </a:t>
            </a:r>
          </a:p>
          <a:p>
            <a:endParaRPr lang="en-US" baseline="0" dirty="0" smtClean="0"/>
          </a:p>
          <a:p>
            <a:r>
              <a:rPr lang="en-US" baseline="0" dirty="0" smtClean="0"/>
              <a:t>Already paid their money to compete at the next event. </a:t>
            </a:r>
          </a:p>
          <a:p>
            <a:r>
              <a:rPr lang="en-US" baseline="0" dirty="0" smtClean="0"/>
              <a:t>No one is covering their initial investment. </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12</a:t>
            </a:fld>
            <a:endParaRPr lang="en-US" dirty="0"/>
          </a:p>
        </p:txBody>
      </p:sp>
    </p:spTree>
    <p:extLst>
      <p:ext uri="{BB962C8B-B14F-4D97-AF65-F5344CB8AC3E}">
        <p14:creationId xmlns="" xmlns:p14="http://schemas.microsoft.com/office/powerpoint/2010/main" val="211539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data </a:t>
            </a:r>
          </a:p>
          <a:p>
            <a:endParaRPr lang="en-US" dirty="0" smtClean="0"/>
          </a:p>
          <a:p>
            <a:r>
              <a:rPr lang="en-US" dirty="0" smtClean="0"/>
              <a:t>Why are women doing this?</a:t>
            </a:r>
          </a:p>
          <a:p>
            <a:r>
              <a:rPr lang="en-US" dirty="0" smtClean="0"/>
              <a:t>Talk about Fallon Taylor</a:t>
            </a:r>
            <a:endParaRPr lang="en-US" dirty="0"/>
          </a:p>
        </p:txBody>
      </p:sp>
      <p:sp>
        <p:nvSpPr>
          <p:cNvPr id="4" name="Slide Number Placeholder 3"/>
          <p:cNvSpPr>
            <a:spLocks noGrp="1"/>
          </p:cNvSpPr>
          <p:nvPr>
            <p:ph type="sldNum" sz="quarter" idx="10"/>
          </p:nvPr>
        </p:nvSpPr>
        <p:spPr/>
        <p:txBody>
          <a:bodyPr/>
          <a:lstStyle/>
          <a:p>
            <a:fld id="{3686EAB4-D989-4EF2-B30F-E86069BAE721}" type="slidenum">
              <a:rPr lang="en-US" smtClean="0"/>
              <a:pPr/>
              <a:t>13</a:t>
            </a:fld>
            <a:endParaRPr lang="en-US" dirty="0"/>
          </a:p>
        </p:txBody>
      </p:sp>
    </p:spTree>
    <p:extLst>
      <p:ext uri="{BB962C8B-B14F-4D97-AF65-F5344CB8AC3E}">
        <p14:creationId xmlns="" xmlns:p14="http://schemas.microsoft.com/office/powerpoint/2010/main" val="3123111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348778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380155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504281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358639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57936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21218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144806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190329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284568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7213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7F844E-2452-4F39-9FDA-01D89E5AF558}" type="datetimeFigureOut">
              <a:rPr lang="en-US" smtClean="0"/>
              <a:pPr/>
              <a:t>3/21/2016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85882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7F844E-2452-4F39-9FDA-01D89E5AF558}" type="datetimeFigureOut">
              <a:rPr lang="en-US" smtClean="0"/>
              <a:pPr/>
              <a:t>3/21/2016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CF81-BE4E-4460-ADC7-46DA4629C49A}" type="slidenum">
              <a:rPr lang="en-US" smtClean="0"/>
              <a:pPr/>
              <a:t>‹#›</a:t>
            </a:fld>
            <a:endParaRPr lang="en-US" dirty="0"/>
          </a:p>
        </p:txBody>
      </p:sp>
    </p:spTree>
    <p:extLst>
      <p:ext uri="{BB962C8B-B14F-4D97-AF65-F5344CB8AC3E}">
        <p14:creationId xmlns="" xmlns:p14="http://schemas.microsoft.com/office/powerpoint/2010/main" val="38724300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asvegasnfr.files.wordpress.com/2013/11/taylor-fallon02-copy-small.jpg"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justinsportsmedicine.com/team/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justinsportsmedicine.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estofthepecosmuseum.com/?page_id=31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benchmarkdentalcare.com/protect-those-teeth-with-a-custom-mouth-guar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ahUKEwiEwYSO9KTKAhUI5GMKHdZJCDoQjRwIBw&amp;url=http://ajs.sagepub.com/content/31/5/728/F2.expansion&amp;psig=AFQjCNEIqCn2gGosDNcupZjrwaUmG9vj-g&amp;ust=145270986230899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ajs.sagepub.com/content/31/5/728/F3.expansio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benchmarkdentalcare.com/protect-those-teeth-with-a-custom-mouth-guard/"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google.com/url?sa=i&amp;rct=j&amp;q=&amp;esrc=s&amp;frm=1&amp;source=images&amp;cd=&amp;cad=rja&amp;uact=8&amp;ved=0ahUKEwi29YvbvaLKAhUPymMKHeg1DNwQjRwIBw&amp;url=http://www.impactmouthguards.com/blogs/news/18590547-11-reasons-why-athletes-worldwide-choose-impact-custom-mouthguards&amp;psig=AFQjCNEJlzDFImKvkQgERl7bpkB_oszYfA&amp;ust=1452626201481315" TargetMode="Externa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oloradostateofmind.wordpress.com/colorado-ma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rsc.org/learn-chemistry/wiki/index.php?title=File:X.png&amp;filetimestamp=20100923013956"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78813809ba6486e732cd-642fac701798512a2848affc62d0ffb0.r60.cf2.rackcdn.com/8F0A44C2-F827-4D1B-8F4E-3A7B90AEA70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753600" cy="7315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990600" y="304800"/>
            <a:ext cx="7772400" cy="1676400"/>
          </a:xfrm>
          <a:solidFill>
            <a:schemeClr val="bg1"/>
          </a:solidFill>
        </p:spPr>
        <p:txBody>
          <a:bodyPr>
            <a:normAutofit/>
          </a:bodyPr>
          <a:lstStyle/>
          <a:p>
            <a:r>
              <a:rPr lang="en-US" dirty="0" smtClean="0"/>
              <a:t>Rodeo and Bull Riding:</a:t>
            </a:r>
            <a:br>
              <a:rPr lang="en-US" dirty="0" smtClean="0"/>
            </a:br>
            <a:r>
              <a:rPr lang="en-US" dirty="0" smtClean="0"/>
              <a:t>The Culture &amp; Complications</a:t>
            </a:r>
            <a:endParaRPr lang="en-US" dirty="0"/>
          </a:p>
        </p:txBody>
      </p:sp>
      <p:sp>
        <p:nvSpPr>
          <p:cNvPr id="3" name="Subtitle 2"/>
          <p:cNvSpPr>
            <a:spLocks noGrp="1"/>
          </p:cNvSpPr>
          <p:nvPr>
            <p:ph type="subTitle" idx="1"/>
          </p:nvPr>
        </p:nvSpPr>
        <p:spPr>
          <a:xfrm>
            <a:off x="1295400" y="2876550"/>
            <a:ext cx="7162800" cy="1562100"/>
          </a:xfrm>
          <a:solidFill>
            <a:schemeClr val="bg1"/>
          </a:solidFill>
        </p:spPr>
        <p:txBody>
          <a:bodyPr>
            <a:normAutofit fontScale="77500" lnSpcReduction="20000"/>
          </a:bodyPr>
          <a:lstStyle/>
          <a:p>
            <a:r>
              <a:rPr lang="en-US" dirty="0" smtClean="0">
                <a:solidFill>
                  <a:schemeClr val="tx1"/>
                </a:solidFill>
              </a:rPr>
              <a:t>Jennifer FitzPatrick, MD</a:t>
            </a:r>
          </a:p>
          <a:p>
            <a:r>
              <a:rPr lang="en-US" dirty="0" smtClean="0">
                <a:solidFill>
                  <a:schemeClr val="tx1"/>
                </a:solidFill>
              </a:rPr>
              <a:t>Sports Medicine Orthopedic Surgery</a:t>
            </a:r>
          </a:p>
          <a:p>
            <a:r>
              <a:rPr lang="en-US" dirty="0" smtClean="0">
                <a:solidFill>
                  <a:schemeClr val="tx1"/>
                </a:solidFill>
              </a:rPr>
              <a:t>Pueblo, Colorado</a:t>
            </a:r>
          </a:p>
          <a:p>
            <a:r>
              <a:rPr lang="en-US" dirty="0" smtClean="0">
                <a:solidFill>
                  <a:schemeClr val="tx1"/>
                </a:solidFill>
              </a:rPr>
              <a:t>1/16/2016</a:t>
            </a:r>
            <a:endParaRPr lang="en-US" dirty="0">
              <a:solidFill>
                <a:schemeClr val="tx1"/>
              </a:solidFill>
            </a:endParaRPr>
          </a:p>
        </p:txBody>
      </p:sp>
    </p:spTree>
    <p:extLst>
      <p:ext uri="{BB962C8B-B14F-4D97-AF65-F5344CB8AC3E}">
        <p14:creationId xmlns="" xmlns:p14="http://schemas.microsoft.com/office/powerpoint/2010/main" val="2618905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436" y="781049"/>
            <a:ext cx="9120563" cy="59589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230917" y="0"/>
            <a:ext cx="6705600" cy="1015663"/>
          </a:xfrm>
          <a:prstGeom prst="rect">
            <a:avLst/>
          </a:prstGeom>
          <a:solidFill>
            <a:schemeClr val="bg1"/>
          </a:solidFill>
        </p:spPr>
        <p:txBody>
          <a:bodyPr wrap="square" rtlCol="0">
            <a:spAutoFit/>
          </a:bodyPr>
          <a:lstStyle/>
          <a:p>
            <a:r>
              <a:rPr lang="en-US" sz="6000" dirty="0" err="1" smtClean="0"/>
              <a:t>Roughstock</a:t>
            </a:r>
            <a:r>
              <a:rPr lang="en-US" sz="6000" dirty="0" smtClean="0"/>
              <a:t> Events</a:t>
            </a:r>
            <a:endParaRPr lang="en-US" sz="6000" dirty="0"/>
          </a:p>
        </p:txBody>
      </p:sp>
      <p:sp>
        <p:nvSpPr>
          <p:cNvPr id="5" name="TextBox 4"/>
          <p:cNvSpPr txBox="1"/>
          <p:nvPr/>
        </p:nvSpPr>
        <p:spPr>
          <a:xfrm>
            <a:off x="-8626" y="4034135"/>
            <a:ext cx="2057400" cy="461665"/>
          </a:xfrm>
          <a:prstGeom prst="rect">
            <a:avLst/>
          </a:prstGeom>
          <a:solidFill>
            <a:schemeClr val="bg1"/>
          </a:solidFill>
        </p:spPr>
        <p:txBody>
          <a:bodyPr wrap="square" rtlCol="0">
            <a:spAutoFit/>
          </a:bodyPr>
          <a:lstStyle/>
          <a:p>
            <a:r>
              <a:rPr lang="en-US" sz="2400" b="1" dirty="0" err="1" smtClean="0"/>
              <a:t>Barebronc</a:t>
            </a:r>
            <a:endParaRPr lang="en-US" sz="2400" b="1" dirty="0"/>
          </a:p>
        </p:txBody>
      </p:sp>
      <p:sp>
        <p:nvSpPr>
          <p:cNvPr id="6" name="TextBox 5"/>
          <p:cNvSpPr txBox="1"/>
          <p:nvPr/>
        </p:nvSpPr>
        <p:spPr>
          <a:xfrm>
            <a:off x="7010398" y="4264967"/>
            <a:ext cx="2133599" cy="461665"/>
          </a:xfrm>
          <a:prstGeom prst="rect">
            <a:avLst/>
          </a:prstGeom>
          <a:solidFill>
            <a:schemeClr val="bg1"/>
          </a:solidFill>
        </p:spPr>
        <p:txBody>
          <a:bodyPr wrap="square" rtlCol="0">
            <a:spAutoFit/>
          </a:bodyPr>
          <a:lstStyle/>
          <a:p>
            <a:r>
              <a:rPr lang="en-US" sz="2400" b="1" dirty="0" err="1" smtClean="0"/>
              <a:t>Saddlebronc</a:t>
            </a:r>
            <a:endParaRPr lang="en-US" sz="2400" b="1" dirty="0"/>
          </a:p>
        </p:txBody>
      </p:sp>
      <p:sp>
        <p:nvSpPr>
          <p:cNvPr id="7" name="TextBox 6"/>
          <p:cNvSpPr txBox="1"/>
          <p:nvPr/>
        </p:nvSpPr>
        <p:spPr>
          <a:xfrm>
            <a:off x="5715000" y="6400800"/>
            <a:ext cx="1828800" cy="461665"/>
          </a:xfrm>
          <a:prstGeom prst="rect">
            <a:avLst/>
          </a:prstGeom>
          <a:noFill/>
        </p:spPr>
        <p:txBody>
          <a:bodyPr wrap="square" rtlCol="0">
            <a:spAutoFit/>
          </a:bodyPr>
          <a:lstStyle/>
          <a:p>
            <a:r>
              <a:rPr lang="en-US" sz="2400" b="1" dirty="0" err="1" smtClean="0"/>
              <a:t>Bullriding</a:t>
            </a:r>
            <a:endParaRPr lang="en-US" sz="2400" b="1" dirty="0"/>
          </a:p>
        </p:txBody>
      </p:sp>
    </p:spTree>
    <p:extLst>
      <p:ext uri="{BB962C8B-B14F-4D97-AF65-F5344CB8AC3E}">
        <p14:creationId xmlns="" xmlns:p14="http://schemas.microsoft.com/office/powerpoint/2010/main" val="402340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190" y="304801"/>
            <a:ext cx="8985810" cy="63603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47739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Rodeo Athlete</a:t>
            </a:r>
            <a:endParaRPr lang="en-US" dirty="0"/>
          </a:p>
        </p:txBody>
      </p:sp>
      <p:sp>
        <p:nvSpPr>
          <p:cNvPr id="3" name="Content Placeholder 2"/>
          <p:cNvSpPr>
            <a:spLocks noGrp="1"/>
          </p:cNvSpPr>
          <p:nvPr>
            <p:ph idx="1"/>
          </p:nvPr>
        </p:nvSpPr>
        <p:spPr>
          <a:xfrm>
            <a:off x="457200" y="1600200"/>
            <a:ext cx="8686800" cy="5105400"/>
          </a:xfrm>
        </p:spPr>
        <p:txBody>
          <a:bodyPr>
            <a:normAutofit/>
          </a:bodyPr>
          <a:lstStyle/>
          <a:p>
            <a:r>
              <a:rPr lang="en-US" dirty="0" smtClean="0"/>
              <a:t>1/3 participants are college graduates</a:t>
            </a:r>
          </a:p>
          <a:p>
            <a:r>
              <a:rPr lang="en-US" dirty="0" smtClean="0"/>
              <a:t>Age of athletes-</a:t>
            </a:r>
          </a:p>
          <a:p>
            <a:r>
              <a:rPr lang="en-US" dirty="0" smtClean="0"/>
              <a:t>Lifespan of athlete</a:t>
            </a:r>
          </a:p>
          <a:p>
            <a:r>
              <a:rPr lang="en-US" dirty="0" smtClean="0"/>
              <a:t>If you do not ride- you do not make $</a:t>
            </a:r>
          </a:p>
          <a:p>
            <a:endParaRPr lang="en-US" dirty="0" smtClean="0"/>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44175318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Woman Rodeo Athlete </a:t>
            </a:r>
            <a:endParaRPr lang="en-US" dirty="0"/>
          </a:p>
        </p:txBody>
      </p:sp>
      <p:sp>
        <p:nvSpPr>
          <p:cNvPr id="3" name="Content Placeholder 2"/>
          <p:cNvSpPr>
            <a:spLocks noGrp="1"/>
          </p:cNvSpPr>
          <p:nvPr>
            <p:ph idx="1"/>
          </p:nvPr>
        </p:nvSpPr>
        <p:spPr/>
        <p:txBody>
          <a:bodyPr/>
          <a:lstStyle/>
          <a:p>
            <a:r>
              <a:rPr lang="en-US" dirty="0" smtClean="0"/>
              <a:t>Catastrophic injuries led to relegation to “Rodeo Queens” and Barrel Racing</a:t>
            </a:r>
          </a:p>
          <a:p>
            <a:r>
              <a:rPr lang="en-US" dirty="0" smtClean="0"/>
              <a:t>WPRCA</a:t>
            </a:r>
          </a:p>
        </p:txBody>
      </p:sp>
    </p:spTree>
    <p:extLst>
      <p:ext uri="{BB962C8B-B14F-4D97-AF65-F5344CB8AC3E}">
        <p14:creationId xmlns="" xmlns:p14="http://schemas.microsoft.com/office/powerpoint/2010/main" val="3490321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Fallon Taylor- National Barrel Racing Champion 2014</a:t>
            </a:r>
            <a:endParaRPr lang="en-US" dirty="0"/>
          </a:p>
        </p:txBody>
      </p:sp>
      <p:pic>
        <p:nvPicPr>
          <p:cNvPr id="44034" name="Picture 2" descr="http://www.wpra.com/images/fallon_taylor.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9752" r="15452"/>
          <a:stretch/>
        </p:blipFill>
        <p:spPr bwMode="auto">
          <a:xfrm>
            <a:off x="838200" y="2168076"/>
            <a:ext cx="2793344" cy="317182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idx="1"/>
          </p:nvPr>
        </p:nvSpPr>
        <p:spPr>
          <a:xfrm>
            <a:off x="457200" y="1295400"/>
            <a:ext cx="5186967" cy="4830763"/>
          </a:xfrm>
        </p:spPr>
        <p:txBody>
          <a:bodyPr/>
          <a:lstStyle/>
          <a:p>
            <a:endParaRPr lang="en-US" dirty="0"/>
          </a:p>
        </p:txBody>
      </p:sp>
      <p:pic>
        <p:nvPicPr>
          <p:cNvPr id="44036" name="Picture 4" descr="Newly named AQHA/WPRA Barrel Racing Horse of the Year, Babyflo is a quick mare Fallon Taylor believes can take her to a world title.  --WPRA photo by Greg Westfall">
            <a:hlinkClick r:id="rId3"/>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857" r="8970" b="11968"/>
          <a:stretch/>
        </p:blipFill>
        <p:spPr bwMode="auto">
          <a:xfrm>
            <a:off x="4648200" y="1913652"/>
            <a:ext cx="4279424" cy="36806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8579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Medical Data Collection</a:t>
            </a:r>
            <a:endParaRPr lang="en-US" dirty="0"/>
          </a:p>
        </p:txBody>
      </p:sp>
      <p:sp>
        <p:nvSpPr>
          <p:cNvPr id="3" name="Content Placeholder 2"/>
          <p:cNvSpPr>
            <a:spLocks noGrp="1"/>
          </p:cNvSpPr>
          <p:nvPr>
            <p:ph idx="1"/>
          </p:nvPr>
        </p:nvSpPr>
        <p:spPr>
          <a:xfrm>
            <a:off x="457200" y="1457347"/>
            <a:ext cx="8229600" cy="4525963"/>
          </a:xfrm>
        </p:spPr>
        <p:txBody>
          <a:bodyPr/>
          <a:lstStyle/>
          <a:p>
            <a:r>
              <a:rPr lang="en-US" dirty="0"/>
              <a:t>Data Collections of Injury is limited</a:t>
            </a:r>
          </a:p>
          <a:p>
            <a:r>
              <a:rPr lang="en-US" dirty="0"/>
              <a:t>Transient nature of Competitions</a:t>
            </a:r>
          </a:p>
          <a:p>
            <a:r>
              <a:rPr lang="en-US" dirty="0"/>
              <a:t>Medical Professionals</a:t>
            </a:r>
          </a:p>
          <a:p>
            <a:r>
              <a:rPr lang="en-US" dirty="0"/>
              <a:t>Justin Sports </a:t>
            </a:r>
            <a:r>
              <a:rPr lang="en-US" dirty="0" smtClean="0"/>
              <a:t>Medicine- 1980s</a:t>
            </a:r>
            <a:endParaRPr lang="en-US" dirty="0"/>
          </a:p>
        </p:txBody>
      </p:sp>
      <p:pic>
        <p:nvPicPr>
          <p:cNvPr id="50180" name="Picture 4" descr="http://wheretheybuck.net/wp-content/uploads/2014/11/jsm-trailer-picture.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712" b="14731"/>
          <a:stretch/>
        </p:blipFill>
        <p:spPr bwMode="auto">
          <a:xfrm>
            <a:off x="152400" y="3982600"/>
            <a:ext cx="6164772" cy="191506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 xmlns:a14="http://schemas.microsoft.com/office/drawing/2010/main" val="0"/>
              </a:ext>
            </a:extLst>
          </a:blip>
          <a:srcRect l="3928" t="15211"/>
          <a:stretch/>
        </p:blipFill>
        <p:spPr>
          <a:xfrm>
            <a:off x="6248400" y="3523793"/>
            <a:ext cx="2833429" cy="3334205"/>
          </a:xfrm>
          <a:prstGeom prst="rect">
            <a:avLst/>
          </a:prstGeom>
        </p:spPr>
      </p:pic>
      <p:pic>
        <p:nvPicPr>
          <p:cNvPr id="50178" name="Picture 2" descr="http://www.justinsportsmedicine.com/images/team/TheTeam_RickFoster.jpg">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1" y="5105400"/>
            <a:ext cx="1393874" cy="17558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819900" y="3982600"/>
            <a:ext cx="495300" cy="119255"/>
          </a:xfrm>
          <a:prstGeom prst="rect">
            <a:avLst/>
          </a:prstGeom>
          <a:solidFill>
            <a:schemeClr val="bg1"/>
          </a:solidFill>
        </p:spPr>
        <p:txBody>
          <a:bodyPr wrap="square" rtlCol="0">
            <a:spAutoFit/>
          </a:bodyPr>
          <a:lstStyle/>
          <a:p>
            <a:endParaRPr lang="en-US" dirty="0"/>
          </a:p>
        </p:txBody>
      </p:sp>
    </p:spTree>
    <p:extLst>
      <p:ext uri="{BB962C8B-B14F-4D97-AF65-F5344CB8AC3E}">
        <p14:creationId xmlns="" xmlns:p14="http://schemas.microsoft.com/office/powerpoint/2010/main" val="2864772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Injuries</a:t>
            </a:r>
            <a:endParaRPr lang="en-US" dirty="0"/>
          </a:p>
        </p:txBody>
      </p:sp>
      <p:sp>
        <p:nvSpPr>
          <p:cNvPr id="3" name="Content Placeholder 2"/>
          <p:cNvSpPr>
            <a:spLocks noGrp="1"/>
          </p:cNvSpPr>
          <p:nvPr>
            <p:ph idx="1"/>
          </p:nvPr>
        </p:nvSpPr>
        <p:spPr>
          <a:xfrm>
            <a:off x="371475" y="1429483"/>
            <a:ext cx="8229600" cy="4525963"/>
          </a:xfrm>
        </p:spPr>
        <p:txBody>
          <a:bodyPr/>
          <a:lstStyle/>
          <a:p>
            <a:r>
              <a:rPr lang="en-US" dirty="0" smtClean="0"/>
              <a:t>Most common event causing injury: Bull Riding (50%)</a:t>
            </a:r>
          </a:p>
          <a:p>
            <a:r>
              <a:rPr lang="en-US" dirty="0" smtClean="0"/>
              <a:t>Followed by bareback (23%) and </a:t>
            </a:r>
            <a:r>
              <a:rPr lang="en-US" dirty="0" err="1" smtClean="0"/>
              <a:t>saddlebronc</a:t>
            </a:r>
            <a:r>
              <a:rPr lang="en-US" dirty="0" smtClean="0"/>
              <a:t> (15%)</a:t>
            </a:r>
          </a:p>
          <a:p>
            <a:endParaRPr lang="en-US" dirty="0"/>
          </a:p>
        </p:txBody>
      </p:sp>
      <p:pic>
        <p:nvPicPr>
          <p:cNvPr id="49154" name="Picture 2" descr="http://www.justinsportsmedicine.com/images/home/home_mainbanner.jpg">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3000" y="3692465"/>
            <a:ext cx="6686550" cy="31813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51476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755" y="235091"/>
            <a:ext cx="9237383" cy="6089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51324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INJURY PREVALANCE </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385887"/>
            <a:ext cx="8977611" cy="45204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3523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9472"/>
          <a:stretch/>
        </p:blipFill>
        <p:spPr bwMode="auto">
          <a:xfrm>
            <a:off x="152400" y="371475"/>
            <a:ext cx="8838608" cy="53339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83192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a:xfrm>
            <a:off x="457200" y="1600200"/>
            <a:ext cx="8305800" cy="4800600"/>
          </a:xfrm>
        </p:spPr>
        <p:txBody>
          <a:bodyPr>
            <a:normAutofit lnSpcReduction="10000"/>
          </a:bodyPr>
          <a:lstStyle/>
          <a:p>
            <a:r>
              <a:rPr lang="en-US" dirty="0" smtClean="0"/>
              <a:t>The Culture</a:t>
            </a:r>
          </a:p>
          <a:p>
            <a:pPr lvl="1"/>
            <a:r>
              <a:rPr lang="en-US" dirty="0" smtClean="0"/>
              <a:t>Rodeo Roots</a:t>
            </a:r>
          </a:p>
          <a:p>
            <a:pPr lvl="1"/>
            <a:r>
              <a:rPr lang="en-US" dirty="0" smtClean="0"/>
              <a:t>Rodeo Events</a:t>
            </a:r>
            <a:endParaRPr lang="en-US" dirty="0"/>
          </a:p>
          <a:p>
            <a:r>
              <a:rPr lang="en-US" dirty="0" smtClean="0"/>
              <a:t>The Cowboy / Cowgirl</a:t>
            </a:r>
          </a:p>
          <a:p>
            <a:pPr lvl="1"/>
            <a:r>
              <a:rPr lang="en-US" dirty="0" smtClean="0"/>
              <a:t>The unique rodeo athlete</a:t>
            </a:r>
          </a:p>
          <a:p>
            <a:r>
              <a:rPr lang="en-US" dirty="0"/>
              <a:t>The Complications/Injuries</a:t>
            </a:r>
          </a:p>
          <a:p>
            <a:pPr lvl="1"/>
            <a:r>
              <a:rPr lang="en-US" dirty="0" smtClean="0"/>
              <a:t>Acute/Catastrophic Injuries</a:t>
            </a:r>
          </a:p>
          <a:p>
            <a:pPr lvl="1"/>
            <a:r>
              <a:rPr lang="en-US" dirty="0" smtClean="0"/>
              <a:t>Chronic </a:t>
            </a:r>
            <a:r>
              <a:rPr lang="en-US" dirty="0"/>
              <a:t>Injuries</a:t>
            </a:r>
          </a:p>
          <a:p>
            <a:pPr lvl="1"/>
            <a:r>
              <a:rPr lang="en-US" dirty="0"/>
              <a:t>Impact of Protective </a:t>
            </a:r>
            <a:r>
              <a:rPr lang="en-US" dirty="0" smtClean="0"/>
              <a:t>Gear</a:t>
            </a:r>
            <a:endParaRPr lang="en-US" dirty="0"/>
          </a:p>
        </p:txBody>
      </p:sp>
      <p:sp>
        <p:nvSpPr>
          <p:cNvPr id="4" name="AutoShape 2" descr="data:image/jpeg;base64,/9j/4AAQSkZJRgABAQAAAQABAAD/2wCEAAkGBxQTEhUUExQWFhUXGBoaFxgYGBodHBwcGhgcHBwcHRsfHSggGhwnHRocITEiJSkrLi4uHB8zODMsNygtLisBCgoKDg0OGxAQGy8lICUvLDA0LCw0LCwsLCwuLCwsLywtNCwsLCwvLCwsLCwsLywsLCwsLCwsLCwsLCwsLCwsLP/AABEIAP4AxgMBIgACEQEDEQH/xAAbAAACAwEBAQAAAAAAAAAAAAAEBQIDBgEAB//EAEQQAAIBAgQDBQUFBAkCBwAAAAECEQADBBIhMQVBUQYTImFxMoGRobEUI0JS0WKSwfAHFTNTcoKy4fFj0hYkNDVDosL/xAAaAQADAQEBAQAAAAAAAAAAAAABAgMEAAUG/8QAMREAAgIBAwIEBQQCAgMAAAAAAAECEQMSITEEEyJBUfBhcaGxwRQygeEjkdHxBUJD/9oADAMBAAIRAxEAPwCOE4PbG1pP3R+lMk4Vb/u0/dFW2QRuKMtmvl/E5bs22ApwlPyL8BRWF4as+yPhR9oTU7awafsWDWytOGrPsj4V1uGLroKPVpqxRpWj9PATWzLYvHYe0+S42V4zRkY+HroDpVj8UwyhCbki5OQqrMGjcCAdfKl+MsluKZVvMn3BUMEGkknICRBMazVPE+Erhr2ERLlxUTMxYLmKkkS05TqY89tqvi6HFtfNX9ybzS328x3b4lhzae6HhEOViVYeL8sEST5CoYXilhy3jKlFLOHRlKrI1MgafWluOIfD2u77y4MLdDXcykNcWCO8g6t9aL7QXhi7d0Ya3nhbbNcAILZXzd0JAkgSfI+tW/R49vdC96W/uw7B8Tw91squQ0FgGVlJUDUjMBI9KHtcVwzsqq7EucqHu3ysf2WiD60LjcWmIvYU2lcpYtu13wMMoKAd3qNW0iBQnCHe2LC4W7caXg4W9bk2wScxzx4Y1100NN+kxtb++Re9KzWvgYBOugnQeXTnSO12kwse2+2b+zf2eu21afhvE7d8MbZJCuUMgjVTBieVZ+5cQcXRT7P2cptpJYnL0kjWKTHghbUlwPLI62Ljx3DKSC1yQAxHduYDCQTC6CNaIfitgC0xZst4juyUaGnYbaHnrWdxRVcbi8+Iu21yJDKntEQe7gLsNBpE9aZ8V4tZxlu3hrYh7xHtqR3OXXXln0gAHWas+nht78ifdluOcFetXHdFkshhvCRB6SRB91SsYuw15rAb71RLLB0GmsxHMc6SdnOP27WGu27oyPZzg5QfvNT4008RJrMst+0uHxeeAzAM6Em8Q5l1YEa5Msa75vgY9LG2vbA8zpM3mP4hhbTFLjAFRLQrEKDsWIBC++isNgrTqHSGVgCp5EHY1k+J4202Jv3LGKOHcooYumazegcp3jQHfyrV9msVcuYW095AjldVAgR+Hw/h0gxyoSwxUbQ8Zu6LTw23zQGuNw23+Rf3RR011qlpQ9sUXeH2x+BP3RVFzA2/7tP3R+lNLlv41U9k0jgMpHzr+lLhqnCpkRVPfLqFA0yP0r1Pe3GGzWFH/UH+lq9VscpJUhtTQQluauydK8oipxWPQkCzxuhdWIA5kmPrVq3lMQymRpBBmN461VisKtxGRhIYFT79K+cWcRetKl2NMIxskdSxYn+A+FXw9O8i2fvy+uxLJl0co+h8P4xbuKz5stsNlDPCAnnEwdPOmrYhAmYsoXrmAHx2rFYLhwTGYe1eEoMN4MwGU3Jm55FqVYwH7PeVEBsjGjuzPhHibRfInTTlV10yb2ftuhHmaW6PodrGoVLi4hTm2YQPUzFXWcShXPnUrr4gwjTfWYrB4XD/APuLPlS4LbK1pBCgZJD/ALU9Y5087PX7a4KxbLKGey2VesAz9ah2qV/L7WUU7Zo7OLRvYuI0flYH6GvPi0US1y2omJLKAD01O/lXzzCWkXDcOa1AxDXN10YqGac0akbb014n2fFq5YWw6G7muv3d6IuZiCxgCBGkf7GtDwJOr9foTWS1dG0s3Q2ocMOqkH6VF+I2f7235+Nf1pD2MvrlvWxYWy9u4Q6q0qWYTIPIeXIRSLg3DHxF3Eh7dhl+0/fAiWAIbS2x2E6zodKCxbtN8e/UOvZUbnBmwq5bRthV1hSunmYPzq+1cR/ZZWj8rAx8DpXzzH24/reEB/swdhlGTf3dKI4BYBxVovlslMKCuTe6jL7bNtIgmOVM8O137pMVZN6o3Zu29R3luRuMyyPUTIofvbf96n76/wDdWA4chw1vD3LtixiLC3B3eItmLkuYGYH2t9iNwKZ3+CYf+s7VjuF7s4V5WNzmOs7z0O9c8K9fX6B7j9DaqqxOYERvIipWSjeyyt1ggis328ti3w24qW/CoRdCIQBhrr8PfSbhtt/tTlUWxet4UFbaam9mQ5XPJoPKNKEcScdVnOdOjesVnLKkjlpI93Ko96JjMJ6Tr8K+a3bFscJs4gf25upF38ecv4hO5MAmKLuYK2+J4g99AClm0+bYo5tA5gdwZp+zzv72/wCTu4fQWuqNJA9SKj3gOx+Br5haS/fPD+8tJdZrThe9Y/eQR7cKSI5bzR3E8ItrD4S0oCLcxIGLCMYFzSUJkwP2Z5Cu7DtKzu55n0C2Z1mRyroNZHBWBY4qbNkZbTYfNcQTlDBjBjkY/nWta6VOUNNDp2Ke0NkPbA/aB+Rr1EcQErr1/ga9QQ6ZRAAloFdeIB5eelJ7GLKzznlVn2ljz3M15r6qPoOoMZ27nLnvQY4FhyCO5twxkiNCddT1Op1qdm8Z1MydZ2q2xeKnQLHSqRz/AMAcC69w+3cQI9tWRYgMJiNorz8KsOi22tIUX2Vy6A9Y60Xh7obblSfiHFiSyWdIJD3ImPJeRPUnbz5aYtvhk2kWns9h2Z3NpWZlCkmT4VAAET0A+FDngGGUiMPb+HLpSQYTNq1y6W6964+QIFRuO9ttL13X8zlv9U0N9O0hlFXwazAcOw9k5rdm2jRuF19xqWPweHvkG6iMRsSNR6HluazVjjdxJZznQDUEAGBqYIH1rQYPFI6qyglWUMJHIiRXOclvYdC4CMNatWreWyiqJ2A67k9TXsBhbFklraBGYeKJ15660KH3Ec64FP61PvSDoRBOFWGdpsJ94fvPa8Ws6idddaLfszhmNsm3PdoUQEmApMxE6jyqFlxnXcU3RhVMWST8xJQXoL8L2awyOHWygIMjeAeoWYB86vu8JtG+L5tr3o2eWkDaN9qLkzVimr235iUijH4JLyG3dQOhIlTMGDpsaEXs7Y723dyHPaTJb8baAEkc5O53O1NWPlXZ8qKbRzSFv/h3Dd733cLnzZucZju2WcubziqcT2Ywr3GuPZDM5lpZyCeUiYMU5A0qvJ60dUvU6kL8bwDD3mVntgsgyqQSIHQQdKrsdmsKlu5bWyuS57akkgkbHfRvMa01AqBuetdqa8zqQFwvgtnDljaSGeMzMzMxjYFmJMUe69RVRvctaizk0HK+QpUDcQt6e/8AWvV2+kiNd65XWEyiN9KtNV2hVxSvnmjWiSvAqaPUYq2z0o0cz2KxbW7F1xuqEj1jT50pskKIGwFOcTYFy29ptFdSp94isbgsX3TmxfOW6vMz4xyYdQa9TA3ppEJLcR9p+OuHNq2SsRmYbmRtPIUq4JxK6L6iXcNoRq3vjyrTY/syLz3HDgFoIPQxEEdOc0st8Av4ZgwhmII8MEj4kR616EJY+zpXNefqZVDJ3k3wO3s3HZftFu4uHaQVRkzMQCYbxAqsA7Vq8J2mteELbuACABCjTlAzUB2YwH2q33t0lVzFVRTGqyhYuPaJ1GmnWaY4jsZaIlHdfUhh8CJ+dY563tsqPTw/p99bf8F1viyuudUYrJ8UqNjBAltdR+k0TbxiELOZSRIGU7ddJ01Gu2tZLiXAsXat2kQrct2jqIPiBkGVAJkhj1giZExTK7N8GGS1esXAbDyIYFRKsu8HVGU9ARyrJklPHLeq3/j0v8kdnwaC3iULABlLDlOvwqXeN1Pu0qBUOoDqDpqDrB/nnQZ7y1my/eoNkJ+8HkGYww/xGfM1nw9bCTqW32OcRhiL11bbG3q4UlQdieQ9+1KuC9sjeYIyZW2OswZAOkA6E69K9iuK2r1p0704dyAJfwEE7anQ9NDO9fP8c17CXlYX7dx80+CTrM+In2jA1G/vivWxxclsxsccbi1Jb+Xv0+p9n+0N5V04hutYfivbxEtI1lDefd1h1yCPaJK7E6DrrWXvf0hY0kOgtZD+AIT85zVSOObRmlttR9kW8etc709ayfYztgmMBRgEvKJZORG2YHnuAR6VqUuCldxdMKp8BdpdBXn0rlptKiLsimvYWiJqplq0PVN1qASNtRO1cql3/ma5XWEy9m5FWlid6FMjQjXeighIERr514NNujSvUmNq8LsVUjkeoqSAtsJoU+AsNt3AfdS/j3AbWMQLckMvsuvtL/selE2lI5aij7I0G9asMpJ2tmSmk1TMHb/o/v22m3i46eAz/qpphuxjt/6jFXHXmqAKCOhOpj0itbbgmByohbQNbu/Ofn9icccY8FOFti2gRAFVRCqBAAFWm43Wrhhh51OzYXXX50tSGtADknc1VjbKujJcAZWGqnUf7U1vYZFEsYA1JNKOI3Q1k3FbukGpdt46hToB5mfSll4FbYE0zJ4/FYnh+qg4nDknKC33tuNSJgl0A5kEjnRnA+1C4kAi06ecow+Rke8VEcIF9bjXBdCOI8RIuOo6n8C9EEdTvAzbdkHu3EU3VuW0RCJ0ui2ZhR+E6ggE+dZtHSZ71eGS8/64sL1xe24+7U43ulDWgHe5NtjoVUb5mHMiDE9T1rC4ewoBc7I3h92hJ8yTJ9BW6xHBLQwzjD2fvlggMircMHUSAAdOY02rHf1biSHyYe4DJlWC7xJ0kEaVs6LQsTin5+ezf19ODXhnjx+KXO+32+vl8h5wjggbD3TeJaSCVt7qSASNzmIUiPMtQl7guHbMAr4ZV8S3y+ZJ00aYynbSaV9n+JLbtMDqrhgyhojoRzBjzr6F2W7M2nsrcus10OFYIxGQZR4TA3IHM1tlqg3uZZSUop+bMJwHBXsPxCz9nJuBz7QUgPbkZ21/B+1t0r7TbquzgLasXUAMQAT5DYeQ8qvCid6nkya6ZKMVHgkXMedUtfj31f3WlB3rImpOx0WjEfzFVvfk1FSo5VXccDlXWdRXeu6QOvSvVFHE7V6imGhSgRhOpMc/0o/C31AChR5mkuHg6UbaQ8tT615MJyU7SKtKiwIJO2s1dg3NuYA160LbufKflV9jUHTmKWMpJ+HkLSrcuLySetHWfZpSh8TCKZWD4fOKvjnbJyRywus86uuEz0FDqYPvogmTVIvYDOi8ROs1PDtBOm9VnnrUlcAVVNgYs7QcQ7qznYnJnQP5IzAE/MUF28t3nw9s4cZ8jqzIIOYDbT8QB1j9K52l4nhjGEcM9y4R4EbL6ZmkAenPpWIxfH7+ButbtMO6BOS27G4oA0IDHUQQfLyqi6XJPTOHK8nw0I8iXJsOzmMxZtp3thWEQYuAOD1KnQyI5jn7mv8AU4FxbiyMpkD9lxFxPSQr+s1h73a67bS3duYWwXbUXBBkeokqw9TXuIdv+8Q5e/R42VrYQe/LmPvrN+gzSk3GKSd8Pb7v8DPLFbNm6xnFcgYC1cNwbLAg8gZnY9N/LQ1iuPcfxOEMC1atl9fEc1w/tMBous8zvWYHaTFjXv7uvMn+Yq7heBbFXBcvuzqWAc5gWA2kk7DUadJivSxf+Ox4d8tV/P8AX5JPLLJ4Ycmo7Kdn7mPQ3MQoRXcsXC5WIgewOmn1NfTcNgkRVRQQqgADyFUYW+qKFEACABI2A0pfxe9iwway1oWxurAyf83IVK1brg0SlKaim+FRoFsrXGsrSnhvEjdQHUHmJ2PMUX3vr8abUiTTTCrhAFL8SK7iW0G/xoS6J586nKQUjrPVTma4cOd5FViyRvFLYxAvXqhdw55V6nQRJhDAoq4xAB+npQ2EcQJo+6F2HPlXiu+S4OhJ2qy21TzaVJLnlUXJhPZiDtHrRVq8Qo6+VD3NWNXd34POrQbTdCMkt8lt6LLa0utHWrm752hAigficFifRVIgeZPuq+BuSYrQUzxNdtODS1Ll9D941q6vPu0ZXX1XO0j01q5eI21EsHUby1twB6kjT31tjGhWDjszYOK+1NJfSFMZQw0zbamsx2u4FZvYjuMPbS3cVRcuXNdQ2wAB1O5OlbPi19u5fumGfKWTXeNdPWIrK4jEhri4jOpR8OWYGZPdsMoEEEOMxWR0rapZJR1J8Kl7/wBktKbpozGJ4R9lvLaa4MhynPAJ8RiMpMATJk1dbwlt3+7trcY9PZB1BMjw9GEnlFFcFwRxN5797UK3skkwR7IM8lHXc09wd+49107vLbA0YAiDygn2tOm1a4OUVbe6W/kK64rb/Ys7O8Ht3C2HxVgrqSjlo100Vh7U9OUDSmPFOB2MFaC/aFtgk5e8UkknXUr9Y6USuDRWkl9BBEmGnmeprFdqr1xMStzvM+UAWywBygbKQdDvOonr1pXDvz3e3NDQyPB4obPg0rXGRLeIFtRbY5W7tg+fMpAIzKGWIEemtMrePx/c5FsISZAdnAIH7SbjntyrMYTtBfxWHvJdynu+7ZWACmc8QY0+Vbr+tbWUHOIIGsGNvzRHzqea8W0op+/7KQ/yQUkF9nsCbVkIz5rmuYjYkmTHxpoErN3eN2uV6yo/O7rH+VZlvXQetXJfFweHFs5P921v6AVlkm/FQXHfdj280CgLr+/elGKxV614s5uoNSrBQ8dQywD6EUxsXFuKGQ6NqKi7uhtFK+UTDVRduVe1qqnGUUKYCg3a7VAYTrXqeKtBF2DtwBJBoxx0oLDCaIAjbaa8WTKoviRU7I1qCLUkpK2OLjuaLtarqNPKl8mmGE2q+LeVE5cEe7HIEetCvwjvIN9jc/Y1W3+6N/8AMTU8XxW1b0ZwD+UanfoNaCxfaKASllmjmzKgP1PyrThVceZ1N8DhcDaCwLaDloopHxe9bwylWxT2luZltggNlMcjBaPKedLbnajEMYVbVv1zOf8A8j5Uq44PtCg4hywWYIAUAnpA15bzW6NKSUnt/sLwZK4DeBLeuKGDorIShEEpdBEyFMFW56aGNqi/CbhJS2kd5cD3HgZABBUAEyIYkkcyPPRDhEe0MjAtbb2GaRttoNcw5UzbH4gghbjcoLQCPfBYiOpFaJOcbcWvf3KR6fXWhN/deoGMBjMJcLd2WSddirCeQ3n3b08sdrrBWWzKw3UjX3daVWWujM1y47NB8WbYRtlYEEe+ims2O8u4e6TJGdLjkZiXWSREa7QPWqwlr/du/gRzdPLF+5NfMGw/a0G6WuFgkaKvWdzqOVOuIYJsUMptgW2AK3AwPKQSDHP670k4P2TkLcxEKsA5OZ/xH8PmKcYjtRatHIgzBdNNtBpHKJ0q0v3XBbmdbqmZPE4a9hCbTopV9QYnURqp5ERz60wHGUzm25NvIuUDUo8ajMgKy3vjWquOcbOJyhlACkERvPrS3jWF+8DcmVTPurQ/8i8a3OScIOvVfk13Z+73rsi90ZAYK6EDXeFzGOu5pvi+GWlM3FNsnQMkKo/dAPxrBYDhDHx2bkXF1A2OvQz6j/mth2fuvjbL2L+lxDDHUNl5HQ6ncTWfJGnae3n6j6m34lTGAdAhQrnYaASZJO3PUHrUF4bcsW81m6ZXVkbW2eZgbr7jSJmfC39WN20hCqy6sRKkqORy8+h9a12Ktm7byofC2jNPI7gftcvKvPywlGXOxdS8NItwHEjctLcAjMAY6eVduYo9BXrGHCKFUQAIA6RVT+dQbEVWUvfJ5CvV4KCa9XRuhgK0pip3BUbCzyonIa8eQ6II+lTQ1bk0qy0g570qVhBblzLJYwAJJOwFLG4wbq/dkqmvi2ZvMH8I+fpSnj2KOKutaQnubftx+Nun+EUZg7YCgCtnaWJJvn7L/keMbVsGtYUgn+Z9Tzo26OVWm3pS/Gt3VzOT4HAU/skbH0M7+VGFyZXVZy/ZABJI01q/DYXvFUmcu4B89vSlPB+J5mNlyNQVB+mtaOzh8qBcxmIzc561plGUHT5C8trYW4ixmVnP4TC+QVoMeuvyqu4nsnqNfcSv0E0wxlvLaCT7TATzOuZifUA/GqOIyon8uWdJIkDb/NNbMcHOkVwdR2ouVe6/6BrVjOyIfZZgD/h3b5A/GiOHcHGJYYq7vduk2xOgRAYEecAeg865w2/4szDMVPMQTKkEE7Ewfl502wBVEt2lbMqM+XqFYEgEdQdJG9aEnjlpXPv+jJ1mWWdLJWwi7S8Va8/cWNhozCNeon8o5mrcF2VXuvAVZ49rkD5dAOsSfKnfD+BIkmPE5Ob0/KPL60fgMEloELOpk1Z5IqNRPOrcwfG+BfZ7aMzZnZiCBsBEiOtDYlwwtTp4YPuJFaztaFZsOjD2rsb8jE/Ws3gbI7w2zrDOn1j508JWrLwe1HLmFymJa0Z5Ega9CNvQ1NbNxSSt13bScrsPD0JEfWr+GY8F0S5qGXI4O0r7J9eVH4js4h1QlfKZH6/OhLNpfiG0Jg2BxZa4UJCkqEVJbQZg7Nrprt1JO3OtrwXhndWgC06kgRAGYk6AetZXE9n7bKQqww1Uyd/jtQFnjWJw0Auza/2TeKB58wemtZ8tZv2g0tI+mPYWDqKAvWV/NVuCxgv2VdYhoND30I91YmqYqBjaUH2vpXqqZK7QSZQqww6UXSzGcQWxba4wnLsOp5CsTxXtJfumQ5QcgpivPw9JPMrXAbPpZGlJO1XE+4swvt3PCvXXc1hMP2kxNsyt1j5MZHwNWpj7mIxKPdMnkNgIB2FaIdA8ctUnaW4U7dD7A4Xu1C8418yd6Y2NqFQmdaKsJUMjbds0vZUXhqncXTUAiqjNV3MRcWfCGkaAAg/WhCFibgON4TZcz3YDdV0+lVY/GXbFoMDnUGDm9oe8aH4VwDEMxnKvlvH6mu8csn7M4BkgAn3Vtx3qUZOwy2VojY4iLyBlJkGY57EEfAmuWOKq5lVuseZCt79h5Vj+H4prbSDHWntrtKFXUddB8h5SdSa9HsVshMfWLTvS/wB/hjpuIKTtcnaCp/7aN4Ve8VxwNLZXMCCCBlMmPKQY6VjE7S3gDG5nU8p6DyrT9hcMGw957+tt98x3ABzGfhrQnHtRcn8PuCfVd1dtcfz+Q/iHbSxb0SbjeWi/vVn73bm+TottB0gk/En+FZK4wk5ZAnSelHcHCktmIUqMwfdgAZOVebHQeU1rWOK8jzdTboe4jEXsTmuuDFu3mAUEQZyhvIiZ9wqjgl770k/4jPkdT8Ca1fZHG51a3cMh5gOwZo2hjHMaj1NZri1mxhrjJaOcyRmzezIPhgc46/OpRy3N43GvT5GiHqA4xovPB2Y6g+e9fQsJdzIrHmAT7xXyhMTX0HgfGUuqFHhYCMp6Dp1peojaVD45pjwelZntTZV5KmLqDM3+GdD6ijOIi7ZPeoS6/iQ7DoR5UHd4gGe0xjxK4bXTbb0ms0FpaZWrHHYjFzaCA7MzXPLTQ+WY6x1mtAuLW7my6hTlnTfnWE7OW8C0rfRUcbEuwDDz1AB8q0OA43bN25atZSi2wUCwACGjKPcQZpsyTbaIU0xqqAzpXqrwOJ7xFuLoHUNHqJr1TjVHOzLdtUP2YEbBwT8CB86zFnhIbKHYhXEow1GboelfRO6V1KsAVIgg0oxuGt4RPC7HMfu7R1JbyO4HrWTpc3+PRHkevUzWG4bhrDr9qLGZmNt/D7omYrS4PhuCZWOHKd5upLHQgyBB2HKsjxrjRP3OjH/5GgHXmq+nXrSjBYp0bMhj1/iDoffW7sSkrbd/QTuJOkaXG40i4xtytwaPafn6ef1q7D9pkiHturcxU8HZs49CCRbxCjkSZHUA8vIbVS/ZvGoMpRL6+on5ww9xqMseJupc/wCv+yvc9Bth+LWm1zR66Uw78RIINYrE8JuqJfD30jmsMP1AoYOfwXiD+Ugj+MUP0kauLHWS9qNoCJmajiWXK08wflSLAW7p5a/mZp+AqHG762bZQtnuOIOuw/h6UMGKslJlc0ko2xFwzAPiLgt2wCxBIBMCBrvXOI8Jv2TFy0484kfEaU8/o5w7NiwRsiMT7/CPr8q+o4vEW0EOZ8gJPwFehkzuE6qzy4w1Kz4XglUmXMKOnM8h5U6xXaBhhRYWBm9ojQBeSj15/wC9bjHcPwN0y1nU8wpU/HSoYfsTgLuoVp5r3rSPUTpXPNCX7k9htEoqkfKJp1wTDLcDKqt30gh58AXYyOtant12fw2Ewqm1bAdriiSSTADE6knoKS9lnyqCPxXVUnyyk1TuXHVEXFDx0yrjeey6gDKRqLgJGbT4D0qjhdi29yMQ5VPxMNxoSCdOsb0z7Z3yzpZUEkakRuW29/61pDwBLGBW3fJVTDXWUCc0zEnpoB76aOS4pPlhl+5+gxxXZHDXsOoRFRsoKOo1mJE/mB86+ZNbe1dI1V7bEHyKmDHlX0HCdou4K95rZ7oZMrFpIjQyBDQRoNKyloNfxFy7kzZs5KiPxAgATuRI08qbBGUW3LgZJy4NFwDi3frlf24M9CKz+Nk4gKROR4AA5T86hwjEGzcXlrDSOUwdDrV3GMQy4l2XqIOn5R5VCeJKbrg0Qewmxdg52EczFFrZuYZC+a2pcFAJDPB1JESF9ZmqLupPrTbgXDkuP92GZ1AJzBQi678yfIQKaSpWKzZ9mm/8vbBXKAoAB3gbE+Z399eoq19NJr1efd7ilVwwDkAnqZ0rIdo8SlsFu9zsfaZSCx/ZU7IPSmnGcQUUuZcyFt21nVjtPXr0FZDiPAb5Be7BMZm1hEnXU8z6Vn6aMVK26RTetuTNX3liQAs8un611XNMhwoBDcbwrHgDe052ELvBO1MOD9i8Re1cd0h5sPF7l/WvUllhFW2Ze3OwPstdjFWZEhmCkeR033BG819kwdtgIJzdCd48+vrWN4P2eVcULgAFqwMqDmz82J5nX46cq2ltq8vq88ZTVeheEHGO5a1Y/txw5AbN4KAc4VoA8QPXrWsuNWY7f3AEslvY70ZjyGmhNL086nQ8VbRRh2UqcgEjT0Mfwms/xPgL3WlGUidWJ128h1oD+tmk27U3WZjOVSTryEUFd4hiHAChwo2VAY89dzrXpYYyi21X8hzSg1W7+Rs+A4cYNWU3fE8EwNTA0AjxddqZoXuwttLqZiAXa0wgHdhmGp9aH/ozvI9liQDdVzmY6tBAjU61s8Vi7dsZrjqg6swH1qeSVSa5ZKMlXhMrxvgWJWPsrgrHiD6tI6GNQf8AijsNZuugFu0oMeK5eUjxeSe0fkPWm2G4vYcwl62x6B1P8aOLVJzb2aDqZ8t/pFtG33Nt7rXHMu3JRyAVRoBv51V2UwpKWpGhvFx6LbYfWKT9tMYbmNvEmcrlR5BdAK2uBdLFlCxCqiDU+gn4mt03phFE8a1TbCOA8IF7G3b7CVtEBfNwo+n1p92zwveYO6BuAH/dMn5TVPZhxbwwuOQguM1wzoAHMif8sVkv6Qe1QcixYcFPxspkMeQkchUoOU8iry/B0thJiuMC7f7y8M6zohMADkB0im1njT3fu7NhQOW/hHXSIpH2XxYDMYBeIVYnc7+7+NP0tAz3jEDdoOUH1O5+QrXknFPdFcME1qbCnKMFS4e9uZSD3YEg8idPZ9INBPw20DPeOIk+NSB5axr1qfD7liyWZG325kD0GtB8b42y3rYBISAWEbySCCDrtyqHdd1EtKlu0KcUwViJDeY2NOsFx53VbWHs2bbTqwMSQN9dfPnVPDMNh3vm22VrdwSnXNzAYGV9OdaNOzmGQgraEjmSx+MnWkydRFLxEZRth2BLBQGiQOWv/J869UsNua5WCMm9xmkC/aEz5Cwz8l57fpXHvWmVczIVYwJIhiDt0MGgsZwstcZ1uZSRGi8spWDqMw1J1HTWhrHZ7KoRbsLLEArmIzW8hGrRzJ9etZFDE68VMa5LyC79i3cxNu4z28lnlI/tNhPppA609OJQkpnXMdMuYZvhvtWb/qM6RcHhaV8J2zqxzeLX2APjTDA8LuLfN1nRix8XhbbKB4fEQuw+lHJKLVa+FsBL4DWyyEQrJCwIDDToN6uW+se0v7w2671m7PZ10JbvBMhl0YiRd7wAydBrGnrXrvBbndugdDnHtMDKnIVhei6z13HOhWFO9R278jTi8n5l+I/Wo3bSXFKsFdToQYIPurJ3eBXWQITbIAuLJZgxV3VtTl1YZYnnNRscAuoyNmViGQkkxGW6XMDKdWU+WvUUax8qYFfoazC4K3aGW0ioOigCsXjezOKseKxdFy2J8DLqB0BEyK1v9a2g+TvEzn8OYT8K5jr7C22XfQD3mP41TBmlGXzGpo+UcI4rdwd/Oo0M5l5FZ/h1r6pwpLF9BfSHzjc6nzBJkyKVcZ7KpdSbYC3B10Vusxsf2h86z2E4l9jkMxtsDqsak9CuzjzHKvQnkWZXDkSENN7m14rw+zAAtB3c5UB6xJJPIAamrFwaWLJa6xcICxLnTTkFmAK9wXiq31zaBxuOcdROoB/hWI/pO49qMMhn8Vw/QeXM0mLXOehizehbmMGa67FRqczwOQEsfcK1mLufab1jCs+VCVDt1YW80eskD30B2fwwTB3bume+wsW+sEguR7gafdj8Or4q5mE5Ukz+ZrgII9O7Fbcs1z6E8cHp+Yx7a4hs1u13LtaQZ9BIYgEKvu8/Ks1w3FMYHdW0tgkldyI6+f099bbtDwU34ZbhV1BAmSp56rI586yeG4BjZysttRzIIyn6nfyrNDLHt0mXjSe5lr9xrV3MJVWmI6Hf+fSjkw9y4hS3de5zCqhM89TPzNa232PtHW8z3j5nKo9AP1rR4PDLbQKihVGwAiun1sfLdiLHu/Q+f8K7NY1QWlbc7g+Jv599EcL7HXGvBrxIUGWJOrGeUHQV9AKE7Vatqovq5sOhJUIl7JYbKoy+JQIfqRzYbGnItAKB0AFWlYoS/dNZ55HW4yR5NGNeoQXTJrlTjPYdxE3EbmI7+EzZPDsNNc2bUiNPCd6qwONvDujd70jLDjIT4hbE7LPtz5UxbHr3hQAkgKWOkAPMbnXY7VTw7jtq7ATMZfJEayQSD6EClUnp/Z5Ar4gx4je7tI7zPLl/uTro5tj2I1IQafmqx+JYsbL4jOcZfDaGdQCDBzypJ/F6aRTPCcZtnvQM0Wsxc6R4emvkY9KrHaSwQWGeAGY+HZVClmkGCBmG06yOVLqbe2P37/AX8wEcexHhJEJtJXVj3xU8tISG5bzrtVJ7QYiRlUOCNgsHN94YPkVQe/1FN17R2CcssTmy7TOpE77SKhb7TYYgMGbXUeEzosnTyG9Ftv8A+QtfElwDiT3Q/eZZUr7O3iQMefImOW0b0xZ6jcbwkr0kfCRQnBcYr2Ead5DdcwJze+axzWq5JUvQqlS3KOK43DYcNcud2GGugXOfTnNDYMDHWzc7xxaJ8KqSuWOuWDmnXU9KZ4rhlm94rlsN0zAfSPrSQcFR7rWrJ7u1bjvERiMzsJEjlpW3Fo08vUvP8Ctux3w3hjWGkXLjpzViTAjlJ6x51DtRbFzDlhbW5108QWfFl6NvReFwgtrCkyNACSR8qhjvurb3GdrcnMSq542HswafHkbmpAaszgwVvJnw9/xhZTxDcCRIifIivm3FndrztcBDMxYz1J191fTb1jvCgezhrwuqxt3gpUwoGrBYPPqKyfE+FDD3rSX8r2iyk3MxzBQRmBUnQelej0s4wk4uVv6kupjLIr9DtwXFs8PKjk4ImNWffrqNfdWm7CkvfxVwKQngQT+ZZn+fOqOK4e1cxp8YlMvdW2fu19kAkCJblEVHhNhlx1zDpiCspncKPxiBpM65TrS5JqcXHzr82HTpS+f4N8aiy0jvYTGWvFavi8Odu8APg6iR75phwriK30JAZWViro26sNx5+tYJxqN8jBdpYmpIBXjXKkkEtU6+lT7yqQwrj1VSFo61wUG9wVJ3qhp3qcpjJHrdsE6V6uWH1PSu1TGk4nMUPhEuZS6gnKB8vWp2+EWfyREahmGwgbHkCRVWDvyiHqqn/wCoogvNY5znF0myygmE4fAW1tsig5GnMMxO4g6kzQ44BZgiGgzpmOxADL/hOUSOcV5bgBmo3+IlYVVLudhsAOrNyHxPlU1PJezZzxovPCbeXKMwGc3NDrmM8421OlDP2fsQdWWZBMiYKBCNRGoA5biaWcX4+1gHPct54lbaAkn3k6eprOcS7WErlAJcjxlTJA6DkvrWvFh6iW6ewj7a5Nze45atxbXNccACEE7aanakC2MUl83cLZyK/to5BUnqNsprJWOPXkyutjwH2RDQfUiC1GDtljMxYkINIQLAHx1rXj6Ocf2pO+b/AKJzy40uR7jeO8StNDWkIO0LI+INF8J7SXO9Nm/Y7q84lSJAuEDadY05zyoXgXaXFXzl7pXE6sPCBPU7fKtKMXbZ4A7x0n2ROUnQjMdBUsjUPDKCv4P39QpXumY7/wAaXHcWy4tqWhnAOn8QPnWzxPF7eFVVu58pAi6FzBj00kz5Hel3HezFnFCSvd3J/tFAk+v5qdLYTIEIlVAAn9nY+vOuy9RhaVL5o6MZb2Y7inaO1euhftZsBDKRh2BGmxYtsekAViOIvmuGDm19rXXzgklfSTX1zjXC7OJXLcUHTQ/iHodxXzjiHY+/bvZLUuCMyvsBrs2uhFbuk6nC/g/jX32IZ4Tao0+H7S4LFolnFWirQoDNtMRIYarTTC9lFs4pL9q42khlclpBUjRt+m/SpYHhgNpEvqjMoGoGxBnQxtNO2u1hzdWlti2W/wAV/BVY3/7bhNy7lUsQSFBMDUmBOg5msdh+KDvjdW4VsNiUztMLlbDgwzbaPp5HSkfG+0+IwuJZFuFlEHK/iBB8yJHzrccBxCXMOjouVXGbKddWJJnrrNNp7ENUlakB+JtJ8CjhPGwrxfvkBrFogMwnPcZhI0mYy+m9E8H7y7eZbtzvPsrsoIOrs2oZwIHhXSOs1fxbHPYBuuiXbS+3Cw6r1Ekh491H4a8jAOkQ4DBgNwdQfnSTyrS5Jc+/QOnfkT4DtA32q8l7wIFLpnGUqq6EkxsYzSeoFMeNY57fclWUBryIwImQx5GdPgd6uv2EcEMqsDoZA1AMwfLTap3LSsBIBjUSAf8Aipd2DkmlXwGUXRl7/F3XEuxb7pWe0oidcmb2AcxMj2to5azQWF4teCMGuhXY2mBJUg94DIDgZbcxoCNIO81sPs65s2Vc22aBMeu9VHCIARkUA7gKIPqOdVXUwqtPp9Adt+oL2fxjXbCOxliNTEagkfw35716jrY5ARXq5NO2tg6TPcNf7q0f+mn+kUY16kHAMUDZtjX+zX400DT1rHmg9bNkapBS3KmLlD2kPyrpBrM/MekEIi7gD4CpqFGyr8BQazVpmucpeoulBRuCo3crCGUGeoBqkCovIoRbQulBFhlUQoC+QED4VbbuKBoAKDiRXkFHU2dSGAxFd+0UKgruWmEpFs6zUhcoZTXmo2c0gg3a892gGu6++Kl31cw6AXH8CsXrguXVLsAAJJiBygU8sEAALoBoIoO1rRFpadzlJJN8CNJHOJYM4i2bWcoraOQJYrzUToJ69KNwmGS3bVEEKqhVHOAIGtVoKuUU6ytR0+QmnezldqwW6jSBIRXHHnVpqtxTo4qTnFcqdpd/WvVqhF0I2f/Z">
            <a:hlinkClick r:id="rId3"/>
          </p:cNvPr>
          <p:cNvSpPr>
            <a:spLocks noChangeAspect="1" noChangeArrowheads="1"/>
          </p:cNvSpPr>
          <p:nvPr/>
        </p:nvSpPr>
        <p:spPr bwMode="auto">
          <a:xfrm>
            <a:off x="117475" y="-2057400"/>
            <a:ext cx="3352800" cy="42957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xQTEhUUExQWFhUXGBoaFxgYGBodHBwcGhgcHBwcHRsfHSggGhwnHRocITEiJSkrLi4uHB8zODMsNygtLisBCgoKDg0OGxAQGy8lICUvLDA0LCw0LCwsLCwuLCwsLywtNCwsLCwvLCwsLCwsLywsLCwsLCwsLCwsLCwsLCwsLP/AABEIAP4AxgMBIgACEQEDEQH/xAAbAAACAwEBAQAAAAAAAAAAAAAEBQIDBgEAB//EAEQQAAIBAgQDBQUFBAkCBwAAAAECEQADBBIhMQVBUQYTImFxMoGRobEUI0JS0WKSwfAHFTNTcoKy4fFj0hYkNDVDosL/xAAaAQADAQEBAQAAAAAAAAAAAAABAgMEAAUG/8QAMREAAgIBAwIEBQQCAgMAAAAAAAECEQMSITEEEyJBUfBhcaGxwRQygeEjkdHxBUJD/9oADAMBAAIRAxEAPwCOE4PbG1pP3R+lMk4Vb/u0/dFW2QRuKMtmvl/E5bs22ApwlPyL8BRWF4as+yPhR9oTU7awafsWDWytOGrPsj4V1uGLroKPVpqxRpWj9PATWzLYvHYe0+S42V4zRkY+HroDpVj8UwyhCbki5OQqrMGjcCAdfKl+MsluKZVvMn3BUMEGkknICRBMazVPE+Erhr2ERLlxUTMxYLmKkkS05TqY89tqvi6HFtfNX9ybzS328x3b4lhzae6HhEOViVYeL8sEST5CoYXilhy3jKlFLOHRlKrI1MgafWluOIfD2u77y4MLdDXcykNcWCO8g6t9aL7QXhi7d0Ya3nhbbNcAILZXzd0JAkgSfI+tW/R49vdC96W/uw7B8Tw91squQ0FgGVlJUDUjMBI9KHtcVwzsqq7EucqHu3ysf2WiD60LjcWmIvYU2lcpYtu13wMMoKAd3qNW0iBQnCHe2LC4W7caXg4W9bk2wScxzx4Y1100NN+kxtb++Re9KzWvgYBOugnQeXTnSO12kwse2+2b+zf2eu21afhvE7d8MbZJCuUMgjVTBieVZ+5cQcXRT7P2cptpJYnL0kjWKTHghbUlwPLI62Ljx3DKSC1yQAxHduYDCQTC6CNaIfitgC0xZst4juyUaGnYbaHnrWdxRVcbi8+Iu21yJDKntEQe7gLsNBpE9aZ8V4tZxlu3hrYh7xHtqR3OXXXln0gAHWas+nht78ifdluOcFetXHdFkshhvCRB6SRB91SsYuw15rAb71RLLB0GmsxHMc6SdnOP27WGu27oyPZzg5QfvNT4008RJrMst+0uHxeeAzAM6Em8Q5l1YEa5Msa75vgY9LG2vbA8zpM3mP4hhbTFLjAFRLQrEKDsWIBC++isNgrTqHSGVgCp5EHY1k+J4202Jv3LGKOHcooYumazegcp3jQHfyrV9msVcuYW095AjldVAgR+Hw/h0gxyoSwxUbQ8Zu6LTw23zQGuNw23+Rf3RR011qlpQ9sUXeH2x+BP3RVFzA2/7tP3R+lNLlv41U9k0jgMpHzr+lLhqnCpkRVPfLqFA0yP0r1Pe3GGzWFH/UH+lq9VscpJUhtTQQluauydK8oipxWPQkCzxuhdWIA5kmPrVq3lMQymRpBBmN461VisKtxGRhIYFT79K+cWcRetKl2NMIxskdSxYn+A+FXw9O8i2fvy+uxLJl0co+h8P4xbuKz5stsNlDPCAnnEwdPOmrYhAmYsoXrmAHx2rFYLhwTGYe1eEoMN4MwGU3Jm55FqVYwH7PeVEBsjGjuzPhHibRfInTTlV10yb2ftuhHmaW6PodrGoVLi4hTm2YQPUzFXWcShXPnUrr4gwjTfWYrB4XD/APuLPlS4LbK1pBCgZJD/ALU9Y5087PX7a4KxbLKGey2VesAz9ah2qV/L7WUU7Zo7OLRvYuI0flYH6GvPi0US1y2omJLKAD01O/lXzzCWkXDcOa1AxDXN10YqGac0akbb014n2fFq5YWw6G7muv3d6IuZiCxgCBGkf7GtDwJOr9foTWS1dG0s3Q2ocMOqkH6VF+I2f7235+Nf1pD2MvrlvWxYWy9u4Q6q0qWYTIPIeXIRSLg3DHxF3Eh7dhl+0/fAiWAIbS2x2E6zodKCxbtN8e/UOvZUbnBmwq5bRthV1hSunmYPzq+1cR/ZZWj8rAx8DpXzzH24/reEB/swdhlGTf3dKI4BYBxVovlslMKCuTe6jL7bNtIgmOVM8O137pMVZN6o3Zu29R3luRuMyyPUTIofvbf96n76/wDdWA4chw1vD3LtixiLC3B3eItmLkuYGYH2t9iNwKZ3+CYf+s7VjuF7s4V5WNzmOs7z0O9c8K9fX6B7j9DaqqxOYERvIipWSjeyyt1ggis328ti3w24qW/CoRdCIQBhrr8PfSbhtt/tTlUWxet4UFbaam9mQ5XPJoPKNKEcScdVnOdOjesVnLKkjlpI93Ko96JjMJ6Tr8K+a3bFscJs4gf25upF38ecv4hO5MAmKLuYK2+J4g99AClm0+bYo5tA5gdwZp+zzv72/wCTu4fQWuqNJA9SKj3gOx+Br5haS/fPD+8tJdZrThe9Y/eQR7cKSI5bzR3E8ItrD4S0oCLcxIGLCMYFzSUJkwP2Z5Cu7DtKzu55n0C2Z1mRyroNZHBWBY4qbNkZbTYfNcQTlDBjBjkY/nWta6VOUNNDp2Ke0NkPbA/aB+Rr1EcQErr1/ga9QQ6ZRAAloFdeIB5eelJ7GLKzznlVn2ljz3M15r6qPoOoMZ27nLnvQY4FhyCO5twxkiNCddT1Op1qdm8Z1MydZ2q2xeKnQLHSqRz/AMAcC69w+3cQI9tWRYgMJiNorz8KsOi22tIUX2Vy6A9Y60Xh7obblSfiHFiSyWdIJD3ImPJeRPUnbz5aYtvhk2kWns9h2Z3NpWZlCkmT4VAAET0A+FDngGGUiMPb+HLpSQYTNq1y6W6964+QIFRuO9ttL13X8zlv9U0N9O0hlFXwazAcOw9k5rdm2jRuF19xqWPweHvkG6iMRsSNR6HluazVjjdxJZznQDUEAGBqYIH1rQYPFI6qyglWUMJHIiRXOclvYdC4CMNatWreWyiqJ2A67k9TXsBhbFklraBGYeKJ15660KH3Ec64FP61PvSDoRBOFWGdpsJ94fvPa8Ws6idddaLfszhmNsm3PdoUQEmApMxE6jyqFlxnXcU3RhVMWST8xJQXoL8L2awyOHWygIMjeAeoWYB86vu8JtG+L5tr3o2eWkDaN9qLkzVimr235iUijH4JLyG3dQOhIlTMGDpsaEXs7Y723dyHPaTJb8baAEkc5O53O1NWPlXZ8qKbRzSFv/h3Dd733cLnzZucZju2WcubziqcT2Ywr3GuPZDM5lpZyCeUiYMU5A0qvJ60dUvU6kL8bwDD3mVntgsgyqQSIHQQdKrsdmsKlu5bWyuS57akkgkbHfRvMa01AqBuetdqa8zqQFwvgtnDljaSGeMzMzMxjYFmJMUe69RVRvctaizk0HK+QpUDcQt6e/8AWvV2+kiNd65XWEyiN9KtNV2hVxSvnmjWiSvAqaPUYq2z0o0cz2KxbW7F1xuqEj1jT50pskKIGwFOcTYFy29ptFdSp94isbgsX3TmxfOW6vMz4xyYdQa9TA3ppEJLcR9p+OuHNq2SsRmYbmRtPIUq4JxK6L6iXcNoRq3vjyrTY/syLz3HDgFoIPQxEEdOc0st8Av4ZgwhmII8MEj4kR616EJY+zpXNefqZVDJ3k3wO3s3HZftFu4uHaQVRkzMQCYbxAqsA7Vq8J2mteELbuACABCjTlAzUB2YwH2q33t0lVzFVRTGqyhYuPaJ1GmnWaY4jsZaIlHdfUhh8CJ+dY563tsqPTw/p99bf8F1viyuudUYrJ8UqNjBAltdR+k0TbxiELOZSRIGU7ddJ01Gu2tZLiXAsXat2kQrct2jqIPiBkGVAJkhj1giZExTK7N8GGS1esXAbDyIYFRKsu8HVGU9ARyrJklPHLeq3/j0v8kdnwaC3iULABlLDlOvwqXeN1Pu0qBUOoDqDpqDrB/nnQZ7y1my/eoNkJ+8HkGYww/xGfM1nw9bCTqW32OcRhiL11bbG3q4UlQdieQ9+1KuC9sjeYIyZW2OswZAOkA6E69K9iuK2r1p0704dyAJfwEE7anQ9NDO9fP8c17CXlYX7dx80+CTrM+In2jA1G/vivWxxclsxsccbi1Jb+Xv0+p9n+0N5V04hutYfivbxEtI1lDefd1h1yCPaJK7E6DrrWXvf0hY0kOgtZD+AIT85zVSOObRmlttR9kW8etc709ayfYztgmMBRgEvKJZORG2YHnuAR6VqUuCldxdMKp8BdpdBXn0rlptKiLsimvYWiJqplq0PVN1qASNtRO1cql3/ma5XWEy9m5FWlid6FMjQjXeighIERr514NNujSvUmNq8LsVUjkeoqSAtsJoU+AsNt3AfdS/j3AbWMQLckMvsuvtL/selE2lI5aij7I0G9asMpJ2tmSmk1TMHb/o/v22m3i46eAz/qpphuxjt/6jFXHXmqAKCOhOpj0itbbgmByohbQNbu/Ofn9icccY8FOFti2gRAFVRCqBAAFWm43Wrhhh51OzYXXX50tSGtADknc1VjbKujJcAZWGqnUf7U1vYZFEsYA1JNKOI3Q1k3FbukGpdt46hToB5mfSll4FbYE0zJ4/FYnh+qg4nDknKC33tuNSJgl0A5kEjnRnA+1C4kAi06ecow+Rke8VEcIF9bjXBdCOI8RIuOo6n8C9EEdTvAzbdkHu3EU3VuW0RCJ0ui2ZhR+E6ggE+dZtHSZ71eGS8/64sL1xe24+7U43ulDWgHe5NtjoVUb5mHMiDE9T1rC4ewoBc7I3h92hJ8yTJ9BW6xHBLQwzjD2fvlggMircMHUSAAdOY02rHf1biSHyYe4DJlWC7xJ0kEaVs6LQsTin5+ezf19ODXhnjx+KXO+32+vl8h5wjggbD3TeJaSCVt7qSASNzmIUiPMtQl7guHbMAr4ZV8S3y+ZJ00aYynbSaV9n+JLbtMDqrhgyhojoRzBjzr6F2W7M2nsrcus10OFYIxGQZR4TA3IHM1tlqg3uZZSUop+bMJwHBXsPxCz9nJuBz7QUgPbkZ21/B+1t0r7TbquzgLasXUAMQAT5DYeQ8qvCid6nkya6ZKMVHgkXMedUtfj31f3WlB3rImpOx0WjEfzFVvfk1FSo5VXccDlXWdRXeu6QOvSvVFHE7V6imGhSgRhOpMc/0o/C31AChR5mkuHg6UbaQ8tT615MJyU7SKtKiwIJO2s1dg3NuYA160LbufKflV9jUHTmKWMpJ+HkLSrcuLySetHWfZpSh8TCKZWD4fOKvjnbJyRywus86uuEz0FDqYPvogmTVIvYDOi8ROs1PDtBOm9VnnrUlcAVVNgYs7QcQ7qznYnJnQP5IzAE/MUF28t3nw9s4cZ8jqzIIOYDbT8QB1j9K52l4nhjGEcM9y4R4EbL6ZmkAenPpWIxfH7+ButbtMO6BOS27G4oA0IDHUQQfLyqi6XJPTOHK8nw0I8iXJsOzmMxZtp3thWEQYuAOD1KnQyI5jn7mv8AU4FxbiyMpkD9lxFxPSQr+s1h73a67bS3duYWwXbUXBBkeokqw9TXuIdv+8Q5e/R42VrYQe/LmPvrN+gzSk3GKSd8Pb7v8DPLFbNm6xnFcgYC1cNwbLAg8gZnY9N/LQ1iuPcfxOEMC1atl9fEc1w/tMBous8zvWYHaTFjXv7uvMn+Yq7heBbFXBcvuzqWAc5gWA2kk7DUadJivSxf+Ox4d8tV/P8AX5JPLLJ4Ycmo7Kdn7mPQ3MQoRXcsXC5WIgewOmn1NfTcNgkRVRQQqgADyFUYW+qKFEACABI2A0pfxe9iwway1oWxurAyf83IVK1brg0SlKaim+FRoFsrXGsrSnhvEjdQHUHmJ2PMUX3vr8abUiTTTCrhAFL8SK7iW0G/xoS6J586nKQUjrPVTma4cOd5FViyRvFLYxAvXqhdw55V6nQRJhDAoq4xAB+npQ2EcQJo+6F2HPlXiu+S4OhJ2qy21TzaVJLnlUXJhPZiDtHrRVq8Qo6+VD3NWNXd34POrQbTdCMkt8lt6LLa0utHWrm752hAigficFifRVIgeZPuq+BuSYrQUzxNdtODS1Ll9D941q6vPu0ZXX1XO0j01q5eI21EsHUby1twB6kjT31tjGhWDjszYOK+1NJfSFMZQw0zbamsx2u4FZvYjuMPbS3cVRcuXNdQ2wAB1O5OlbPi19u5fumGfKWTXeNdPWIrK4jEhri4jOpR8OWYGZPdsMoEEEOMxWR0rapZJR1J8Kl7/wBktKbpozGJ4R9lvLaa4MhynPAJ8RiMpMATJk1dbwlt3+7trcY9PZB1BMjw9GEnlFFcFwRxN5797UK3skkwR7IM8lHXc09wd+49107vLbA0YAiDygn2tOm1a4OUVbe6W/kK64rb/Ys7O8Ht3C2HxVgrqSjlo100Vh7U9OUDSmPFOB2MFaC/aFtgk5e8UkknXUr9Y6USuDRWkl9BBEmGnmeprFdqr1xMStzvM+UAWywBygbKQdDvOonr1pXDvz3e3NDQyPB4obPg0rXGRLeIFtRbY5W7tg+fMpAIzKGWIEemtMrePx/c5FsISZAdnAIH7SbjntyrMYTtBfxWHvJdynu+7ZWACmc8QY0+Vbr+tbWUHOIIGsGNvzRHzqea8W0op+/7KQ/yQUkF9nsCbVkIz5rmuYjYkmTHxpoErN3eN2uV6yo/O7rH+VZlvXQetXJfFweHFs5P921v6AVlkm/FQXHfdj280CgLr+/elGKxV614s5uoNSrBQ8dQywD6EUxsXFuKGQ6NqKi7uhtFK+UTDVRduVe1qqnGUUKYCg3a7VAYTrXqeKtBF2DtwBJBoxx0oLDCaIAjbaa8WTKoviRU7I1qCLUkpK2OLjuaLtarqNPKl8mmGE2q+LeVE5cEe7HIEetCvwjvIN9jc/Y1W3+6N/8AMTU8XxW1b0ZwD+UanfoNaCxfaKASllmjmzKgP1PyrThVceZ1N8DhcDaCwLaDloopHxe9bwylWxT2luZltggNlMcjBaPKedLbnajEMYVbVv1zOf8A8j5Uq44PtCg4hywWYIAUAnpA15bzW6NKSUnt/sLwZK4DeBLeuKGDorIShEEpdBEyFMFW56aGNqi/CbhJS2kd5cD3HgZABBUAEyIYkkcyPPRDhEe0MjAtbb2GaRttoNcw5UzbH4gghbjcoLQCPfBYiOpFaJOcbcWvf3KR6fXWhN/deoGMBjMJcLd2WSddirCeQ3n3b08sdrrBWWzKw3UjX3daVWWujM1y47NB8WbYRtlYEEe+ims2O8u4e6TJGdLjkZiXWSREa7QPWqwlr/du/gRzdPLF+5NfMGw/a0G6WuFgkaKvWdzqOVOuIYJsUMptgW2AK3AwPKQSDHP670k4P2TkLcxEKsA5OZ/xH8PmKcYjtRatHIgzBdNNtBpHKJ0q0v3XBbmdbqmZPE4a9hCbTopV9QYnURqp5ERz60wHGUzm25NvIuUDUo8ajMgKy3vjWquOcbOJyhlACkERvPrS3jWF+8DcmVTPurQ/8i8a3OScIOvVfk13Z+73rsi90ZAYK6EDXeFzGOu5pvi+GWlM3FNsnQMkKo/dAPxrBYDhDHx2bkXF1A2OvQz6j/mth2fuvjbL2L+lxDDHUNl5HQ6ncTWfJGnae3n6j6m34lTGAdAhQrnYaASZJO3PUHrUF4bcsW81m6ZXVkbW2eZgbr7jSJmfC39WN20hCqy6sRKkqORy8+h9a12Ktm7byofC2jNPI7gftcvKvPywlGXOxdS8NItwHEjctLcAjMAY6eVduYo9BXrGHCKFUQAIA6RVT+dQbEVWUvfJ5CvV4KCa9XRuhgK0pip3BUbCzyonIa8eQ6II+lTQ1bk0qy0g570qVhBblzLJYwAJJOwFLG4wbq/dkqmvi2ZvMH8I+fpSnj2KOKutaQnubftx+Nun+EUZg7YCgCtnaWJJvn7L/keMbVsGtYUgn+Z9Tzo26OVWm3pS/Gt3VzOT4HAU/skbH0M7+VGFyZXVZy/ZABJI01q/DYXvFUmcu4B89vSlPB+J5mNlyNQVB+mtaOzh8qBcxmIzc561plGUHT5C8trYW4ixmVnP4TC+QVoMeuvyqu4nsnqNfcSv0E0wxlvLaCT7TATzOuZifUA/GqOIyon8uWdJIkDb/NNbMcHOkVwdR2ouVe6/6BrVjOyIfZZgD/h3b5A/GiOHcHGJYYq7vduk2xOgRAYEecAeg865w2/4szDMVPMQTKkEE7Ewfl502wBVEt2lbMqM+XqFYEgEdQdJG9aEnjlpXPv+jJ1mWWdLJWwi7S8Va8/cWNhozCNeon8o5mrcF2VXuvAVZ49rkD5dAOsSfKnfD+BIkmPE5Ob0/KPL60fgMEloELOpk1Z5IqNRPOrcwfG+BfZ7aMzZnZiCBsBEiOtDYlwwtTp4YPuJFaztaFZsOjD2rsb8jE/Ws3gbI7w2zrDOn1j508JWrLwe1HLmFymJa0Z5Ega9CNvQ1NbNxSSt13bScrsPD0JEfWr+GY8F0S5qGXI4O0r7J9eVH4js4h1QlfKZH6/OhLNpfiG0Jg2BxZa4UJCkqEVJbQZg7Nrprt1JO3OtrwXhndWgC06kgRAGYk6AetZXE9n7bKQqww1Uyd/jtQFnjWJw0Auza/2TeKB58wemtZ8tZv2g0tI+mPYWDqKAvWV/NVuCxgv2VdYhoND30I91YmqYqBjaUH2vpXqqZK7QSZQqww6UXSzGcQWxba4wnLsOp5CsTxXtJfumQ5QcgpivPw9JPMrXAbPpZGlJO1XE+4swvt3PCvXXc1hMP2kxNsyt1j5MZHwNWpj7mIxKPdMnkNgIB2FaIdA8ctUnaW4U7dD7A4Xu1C8418yd6Y2NqFQmdaKsJUMjbds0vZUXhqncXTUAiqjNV3MRcWfCGkaAAg/WhCFibgON4TZcz3YDdV0+lVY/GXbFoMDnUGDm9oe8aH4VwDEMxnKvlvH6mu8csn7M4BkgAn3Vtx3qUZOwy2VojY4iLyBlJkGY57EEfAmuWOKq5lVuseZCt79h5Vj+H4prbSDHWntrtKFXUddB8h5SdSa9HsVshMfWLTvS/wB/hjpuIKTtcnaCp/7aN4Ve8VxwNLZXMCCCBlMmPKQY6VjE7S3gDG5nU8p6DyrT9hcMGw957+tt98x3ABzGfhrQnHtRcn8PuCfVd1dtcfz+Q/iHbSxb0SbjeWi/vVn73bm+TottB0gk/En+FZK4wk5ZAnSelHcHCktmIUqMwfdgAZOVebHQeU1rWOK8jzdTboe4jEXsTmuuDFu3mAUEQZyhvIiZ9wqjgl770k/4jPkdT8Ca1fZHG51a3cMh5gOwZo2hjHMaj1NZri1mxhrjJaOcyRmzezIPhgc46/OpRy3N43GvT5GiHqA4xovPB2Y6g+e9fQsJdzIrHmAT7xXyhMTX0HgfGUuqFHhYCMp6Dp1peojaVD45pjwelZntTZV5KmLqDM3+GdD6ijOIi7ZPeoS6/iQ7DoR5UHd4gGe0xjxK4bXTbb0ms0FpaZWrHHYjFzaCA7MzXPLTQ+WY6x1mtAuLW7my6hTlnTfnWE7OW8C0rfRUcbEuwDDz1AB8q0OA43bN25atZSi2wUCwACGjKPcQZpsyTbaIU0xqqAzpXqrwOJ7xFuLoHUNHqJr1TjVHOzLdtUP2YEbBwT8CB86zFnhIbKHYhXEow1GboelfRO6V1KsAVIgg0oxuGt4RPC7HMfu7R1JbyO4HrWTpc3+PRHkevUzWG4bhrDr9qLGZmNt/D7omYrS4PhuCZWOHKd5upLHQgyBB2HKsjxrjRP3OjH/5GgHXmq+nXrSjBYp0bMhj1/iDoffW7sSkrbd/QTuJOkaXG40i4xtytwaPafn6ef1q7D9pkiHturcxU8HZs49CCRbxCjkSZHUA8vIbVS/ZvGoMpRL6+on5ww9xqMseJupc/wCv+yvc9Bth+LWm1zR66Uw78RIINYrE8JuqJfD30jmsMP1AoYOfwXiD+Ugj+MUP0kauLHWS9qNoCJmajiWXK08wflSLAW7p5a/mZp+AqHG762bZQtnuOIOuw/h6UMGKslJlc0ko2xFwzAPiLgt2wCxBIBMCBrvXOI8Jv2TFy0484kfEaU8/o5w7NiwRsiMT7/CPr8q+o4vEW0EOZ8gJPwFehkzuE6qzy4w1Kz4XglUmXMKOnM8h5U6xXaBhhRYWBm9ojQBeSj15/wC9bjHcPwN0y1nU8wpU/HSoYfsTgLuoVp5r3rSPUTpXPNCX7k9htEoqkfKJp1wTDLcDKqt30gh58AXYyOtant12fw2Ewqm1bAdriiSSTADE6knoKS9lnyqCPxXVUnyyk1TuXHVEXFDx0yrjeey6gDKRqLgJGbT4D0qjhdi29yMQ5VPxMNxoSCdOsb0z7Z3yzpZUEkakRuW29/61pDwBLGBW3fJVTDXWUCc0zEnpoB76aOS4pPlhl+5+gxxXZHDXsOoRFRsoKOo1mJE/mB86+ZNbe1dI1V7bEHyKmDHlX0HCdou4K95rZ7oZMrFpIjQyBDQRoNKyloNfxFy7kzZs5KiPxAgATuRI08qbBGUW3LgZJy4NFwDi3frlf24M9CKz+Nk4gKROR4AA5T86hwjEGzcXlrDSOUwdDrV3GMQy4l2XqIOn5R5VCeJKbrg0Qewmxdg52EczFFrZuYZC+a2pcFAJDPB1JESF9ZmqLupPrTbgXDkuP92GZ1AJzBQi678yfIQKaSpWKzZ9mm/8vbBXKAoAB3gbE+Z399eoq19NJr1efd7ilVwwDkAnqZ0rIdo8SlsFu9zsfaZSCx/ZU7IPSmnGcQUUuZcyFt21nVjtPXr0FZDiPAb5Be7BMZm1hEnXU8z6Vn6aMVK26RTetuTNX3liQAs8un611XNMhwoBDcbwrHgDe052ELvBO1MOD9i8Re1cd0h5sPF7l/WvUllhFW2Ze3OwPstdjFWZEhmCkeR033BG819kwdtgIJzdCd48+vrWN4P2eVcULgAFqwMqDmz82J5nX46cq2ltq8vq88ZTVeheEHGO5a1Y/txw5AbN4KAc4VoA8QPXrWsuNWY7f3AEslvY70ZjyGmhNL086nQ8VbRRh2UqcgEjT0Mfwms/xPgL3WlGUidWJ128h1oD+tmk27U3WZjOVSTryEUFd4hiHAChwo2VAY89dzrXpYYyi21X8hzSg1W7+Rs+A4cYNWU3fE8EwNTA0AjxddqZoXuwttLqZiAXa0wgHdhmGp9aH/ozvI9liQDdVzmY6tBAjU61s8Vi7dsZrjqg6swH1qeSVSa5ZKMlXhMrxvgWJWPsrgrHiD6tI6GNQf8AijsNZuugFu0oMeK5eUjxeSe0fkPWm2G4vYcwl62x6B1P8aOLVJzb2aDqZ8t/pFtG33Nt7rXHMu3JRyAVRoBv51V2UwpKWpGhvFx6LbYfWKT9tMYbmNvEmcrlR5BdAK2uBdLFlCxCqiDU+gn4mt03phFE8a1TbCOA8IF7G3b7CVtEBfNwo+n1p92zwveYO6BuAH/dMn5TVPZhxbwwuOQguM1wzoAHMif8sVkv6Qe1QcixYcFPxspkMeQkchUoOU8iry/B0thJiuMC7f7y8M6zohMADkB0im1njT3fu7NhQOW/hHXSIpH2XxYDMYBeIVYnc7+7+NP0tAz3jEDdoOUH1O5+QrXknFPdFcME1qbCnKMFS4e9uZSD3YEg8idPZ9INBPw20DPeOIk+NSB5axr1qfD7liyWZG325kD0GtB8b42y3rYBISAWEbySCCDrtyqHdd1EtKlu0KcUwViJDeY2NOsFx53VbWHs2bbTqwMSQN9dfPnVPDMNh3vm22VrdwSnXNzAYGV9OdaNOzmGQgraEjmSx+MnWkydRFLxEZRth2BLBQGiQOWv/J869UsNua5WCMm9xmkC/aEz5Cwz8l57fpXHvWmVczIVYwJIhiDt0MGgsZwstcZ1uZSRGi8spWDqMw1J1HTWhrHZ7KoRbsLLEArmIzW8hGrRzJ9etZFDE68VMa5LyC79i3cxNu4z28lnlI/tNhPppA609OJQkpnXMdMuYZvhvtWb/qM6RcHhaV8J2zqxzeLX2APjTDA8LuLfN1nRix8XhbbKB4fEQuw+lHJKLVa+FsBL4DWyyEQrJCwIDDToN6uW+se0v7w2671m7PZ10JbvBMhl0YiRd7wAydBrGnrXrvBbndugdDnHtMDKnIVhei6z13HOhWFO9R278jTi8n5l+I/Wo3bSXFKsFdToQYIPurJ3eBXWQITbIAuLJZgxV3VtTl1YZYnnNRscAuoyNmViGQkkxGW6XMDKdWU+WvUUax8qYFfoazC4K3aGW0ioOigCsXjezOKseKxdFy2J8DLqB0BEyK1v9a2g+TvEzn8OYT8K5jr7C22XfQD3mP41TBmlGXzGpo+UcI4rdwd/Oo0M5l5FZ/h1r6pwpLF9BfSHzjc6nzBJkyKVcZ7KpdSbYC3B10Vusxsf2h86z2E4l9jkMxtsDqsak9CuzjzHKvQnkWZXDkSENN7m14rw+zAAtB3c5UB6xJJPIAamrFwaWLJa6xcICxLnTTkFmAK9wXiq31zaBxuOcdROoB/hWI/pO49qMMhn8Vw/QeXM0mLXOehizehbmMGa67FRqczwOQEsfcK1mLufab1jCs+VCVDt1YW80eskD30B2fwwTB3bume+wsW+sEguR7gafdj8Or4q5mE5Ukz+ZrgII9O7Fbcs1z6E8cHp+Yx7a4hs1u13LtaQZ9BIYgEKvu8/Ks1w3FMYHdW0tgkldyI6+f099bbtDwU34ZbhV1BAmSp56rI586yeG4BjZysttRzIIyn6nfyrNDLHt0mXjSe5lr9xrV3MJVWmI6Hf+fSjkw9y4hS3de5zCqhM89TPzNa232PtHW8z3j5nKo9AP1rR4PDLbQKihVGwAiun1sfLdiLHu/Q+f8K7NY1QWlbc7g+Jv599EcL7HXGvBrxIUGWJOrGeUHQV9AKE7Vatqovq5sOhJUIl7JYbKoy+JQIfqRzYbGnItAKB0AFWlYoS/dNZ55HW4yR5NGNeoQXTJrlTjPYdxE3EbmI7+EzZPDsNNc2bUiNPCd6qwONvDujd70jLDjIT4hbE7LPtz5UxbHr3hQAkgKWOkAPMbnXY7VTw7jtq7ATMZfJEayQSD6EClUnp/Z5Ar4gx4je7tI7zPLl/uTro5tj2I1IQafmqx+JYsbL4jOcZfDaGdQCDBzypJ/F6aRTPCcZtnvQM0Wsxc6R4emvkY9KrHaSwQWGeAGY+HZVClmkGCBmG06yOVLqbe2P37/AX8wEcexHhJEJtJXVj3xU8tISG5bzrtVJ7QYiRlUOCNgsHN94YPkVQe/1FN17R2CcssTmy7TOpE77SKhb7TYYgMGbXUeEzosnTyG9Ftv8A+QtfElwDiT3Q/eZZUr7O3iQMefImOW0b0xZ6jcbwkr0kfCRQnBcYr2Ead5DdcwJze+axzWq5JUvQqlS3KOK43DYcNcud2GGugXOfTnNDYMDHWzc7xxaJ8KqSuWOuWDmnXU9KZ4rhlm94rlsN0zAfSPrSQcFR7rWrJ7u1bjvERiMzsJEjlpW3Fo08vUvP8Ctux3w3hjWGkXLjpzViTAjlJ6x51DtRbFzDlhbW5108QWfFl6NvReFwgtrCkyNACSR8qhjvurb3GdrcnMSq542HswafHkbmpAaszgwVvJnw9/xhZTxDcCRIifIivm3FndrztcBDMxYz1J191fTb1jvCgezhrwuqxt3gpUwoGrBYPPqKyfE+FDD3rSX8r2iyk3MxzBQRmBUnQelej0s4wk4uVv6kupjLIr9DtwXFs8PKjk4ImNWffrqNfdWm7CkvfxVwKQngQT+ZZn+fOqOK4e1cxp8YlMvdW2fu19kAkCJblEVHhNhlx1zDpiCspncKPxiBpM65TrS5JqcXHzr82HTpS+f4N8aiy0jvYTGWvFavi8Odu8APg6iR75phwriK30JAZWViro26sNx5+tYJxqN8jBdpYmpIBXjXKkkEtU6+lT7yqQwrj1VSFo61wUG9wVJ3qhp3qcpjJHrdsE6V6uWH1PSu1TGk4nMUPhEuZS6gnKB8vWp2+EWfyREahmGwgbHkCRVWDvyiHqqn/wCoogvNY5znF0myygmE4fAW1tsig5GnMMxO4g6kzQ44BZgiGgzpmOxADL/hOUSOcV5bgBmo3+IlYVVLudhsAOrNyHxPlU1PJezZzxovPCbeXKMwGc3NDrmM8421OlDP2fsQdWWZBMiYKBCNRGoA5biaWcX4+1gHPct54lbaAkn3k6eprOcS7WErlAJcjxlTJA6DkvrWvFh6iW6ewj7a5Nze45atxbXNccACEE7aanakC2MUl83cLZyK/to5BUnqNsprJWOPXkyutjwH2RDQfUiC1GDtljMxYkINIQLAHx1rXj6Ocf2pO+b/AKJzy40uR7jeO8StNDWkIO0LI+INF8J7SXO9Nm/Y7q84lSJAuEDadY05zyoXgXaXFXzl7pXE6sPCBPU7fKtKMXbZ4A7x0n2ROUnQjMdBUsjUPDKCv4P39QpXumY7/wAaXHcWy4tqWhnAOn8QPnWzxPF7eFVVu58pAi6FzBj00kz5Hel3HezFnFCSvd3J/tFAk+v5qdLYTIEIlVAAn9nY+vOuy9RhaVL5o6MZb2Y7inaO1euhftZsBDKRh2BGmxYtsekAViOIvmuGDm19rXXzgklfSTX1zjXC7OJXLcUHTQ/iHodxXzjiHY+/bvZLUuCMyvsBrs2uhFbuk6nC/g/jX32IZ4Tao0+H7S4LFolnFWirQoDNtMRIYarTTC9lFs4pL9q42khlclpBUjRt+m/SpYHhgNpEvqjMoGoGxBnQxtNO2u1hzdWlti2W/wAV/BVY3/7bhNy7lUsQSFBMDUmBOg5msdh+KDvjdW4VsNiUztMLlbDgwzbaPp5HSkfG+0+IwuJZFuFlEHK/iBB8yJHzrccBxCXMOjouVXGbKddWJJnrrNNp7ENUlakB+JtJ8CjhPGwrxfvkBrFogMwnPcZhI0mYy+m9E8H7y7eZbtzvPsrsoIOrs2oZwIHhXSOs1fxbHPYBuuiXbS+3Cw6r1Ekh491H4a8jAOkQ4DBgNwdQfnSTyrS5Jc+/QOnfkT4DtA32q8l7wIFLpnGUqq6EkxsYzSeoFMeNY57fclWUBryIwImQx5GdPgd6uv2EcEMqsDoZA1AMwfLTap3LSsBIBjUSAf8Aipd2DkmlXwGUXRl7/F3XEuxb7pWe0oidcmb2AcxMj2to5azQWF4teCMGuhXY2mBJUg94DIDgZbcxoCNIO81sPs65s2Vc22aBMeu9VHCIARkUA7gKIPqOdVXUwqtPp9Adt+oL2fxjXbCOxliNTEagkfw35716jrY5ARXq5NO2tg6TPcNf7q0f+mn+kUY16kHAMUDZtjX+zX400DT1rHmg9bNkapBS3KmLlD2kPyrpBrM/MekEIi7gD4CpqFGyr8BQazVpmucpeoulBRuCo3crCGUGeoBqkCovIoRbQulBFhlUQoC+QED4VbbuKBoAKDiRXkFHU2dSGAxFd+0UKgruWmEpFs6zUhcoZTXmo2c0gg3a892gGu6++Kl31cw6AXH8CsXrguXVLsAAJJiBygU8sEAALoBoIoO1rRFpadzlJJN8CNJHOJYM4i2bWcoraOQJYrzUToJ69KNwmGS3bVEEKqhVHOAIGtVoKuUU6ytR0+QmnezldqwW6jSBIRXHHnVpqtxTo4qTnFcqdpd/WvVqhF0I2f/Z">
            <a:hlinkClick r:id="rId3"/>
          </p:cNvPr>
          <p:cNvSpPr>
            <a:spLocks noChangeAspect="1" noChangeArrowheads="1"/>
          </p:cNvSpPr>
          <p:nvPr/>
        </p:nvSpPr>
        <p:spPr bwMode="auto">
          <a:xfrm>
            <a:off x="269875" y="-1905000"/>
            <a:ext cx="3352800" cy="42957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6086" name="Picture 6" descr="http://westofthepecosmuseum.com/wp-content/uploads/2012/05/pecos_rodeo_poste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86399" y="1600200"/>
            <a:ext cx="3508917" cy="4495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98819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Head and Neck</a:t>
            </a:r>
            <a:endParaRPr lang="en-US" sz="6000" b="1" dirty="0"/>
          </a:p>
        </p:txBody>
      </p:sp>
      <p:sp>
        <p:nvSpPr>
          <p:cNvPr id="3" name="Content Placeholder 2"/>
          <p:cNvSpPr>
            <a:spLocks noGrp="1"/>
          </p:cNvSpPr>
          <p:nvPr>
            <p:ph idx="1"/>
          </p:nvPr>
        </p:nvSpPr>
        <p:spPr/>
        <p:txBody>
          <a:bodyPr>
            <a:normAutofit fontScale="92500" lnSpcReduction="20000"/>
          </a:bodyPr>
          <a:lstStyle/>
          <a:p>
            <a:r>
              <a:rPr lang="en-US" dirty="0" smtClean="0"/>
              <a:t>Concussion: &gt; 50% of all rodeo injury</a:t>
            </a:r>
          </a:p>
          <a:p>
            <a:pPr lvl="1"/>
            <a:r>
              <a:rPr lang="en-US" dirty="0" smtClean="0"/>
              <a:t>Identification remains challenging</a:t>
            </a:r>
          </a:p>
          <a:p>
            <a:pPr lvl="1"/>
            <a:r>
              <a:rPr lang="en-US" dirty="0" smtClean="0"/>
              <a:t>Only 10% with LOC</a:t>
            </a:r>
          </a:p>
          <a:p>
            <a:pPr lvl="1"/>
            <a:r>
              <a:rPr lang="en-US" dirty="0" smtClean="0"/>
              <a:t>Recommendations:  withhold rider </a:t>
            </a:r>
          </a:p>
          <a:p>
            <a:pPr lvl="2"/>
            <a:r>
              <a:rPr lang="en-US" dirty="0" smtClean="0"/>
              <a:t>1 week and symptom free</a:t>
            </a:r>
          </a:p>
          <a:p>
            <a:pPr lvl="1"/>
            <a:r>
              <a:rPr lang="en-US" dirty="0" smtClean="0"/>
              <a:t>No CTE data in Rodeo </a:t>
            </a:r>
          </a:p>
          <a:p>
            <a:r>
              <a:rPr lang="en-US" dirty="0" smtClean="0"/>
              <a:t>Cervical Spine </a:t>
            </a:r>
            <a:r>
              <a:rPr lang="en-US" dirty="0" err="1" smtClean="0"/>
              <a:t>Fx</a:t>
            </a:r>
            <a:r>
              <a:rPr lang="en-US" dirty="0" smtClean="0"/>
              <a:t>: &lt;2% injuries</a:t>
            </a:r>
          </a:p>
          <a:p>
            <a:r>
              <a:rPr lang="en-US" dirty="0" smtClean="0"/>
              <a:t>Facial Fractures</a:t>
            </a:r>
          </a:p>
          <a:p>
            <a:r>
              <a:rPr lang="en-US" dirty="0" smtClean="0"/>
              <a:t>Dental injury:   </a:t>
            </a:r>
          </a:p>
          <a:p>
            <a:pPr lvl="1"/>
            <a:r>
              <a:rPr lang="en-US" dirty="0" smtClean="0"/>
              <a:t>Hit against animal’s skull while bucking</a:t>
            </a:r>
            <a:endParaRPr lang="en-US" dirty="0"/>
          </a:p>
        </p:txBody>
      </p:sp>
      <p:pic>
        <p:nvPicPr>
          <p:cNvPr id="47106" name="Picture 2" descr="http://benchmarkdentalcare.com/wp-content/uploads/2013/04/fractured-tooth.jpg">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01774" y="4876800"/>
            <a:ext cx="2133600" cy="14252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33144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Upper Extremity</a:t>
            </a:r>
            <a:endParaRPr lang="en-US" sz="6000" b="1" dirty="0"/>
          </a:p>
        </p:txBody>
      </p:sp>
      <p:sp>
        <p:nvSpPr>
          <p:cNvPr id="3" name="Content Placeholder 2"/>
          <p:cNvSpPr>
            <a:spLocks noGrp="1"/>
          </p:cNvSpPr>
          <p:nvPr>
            <p:ph idx="1"/>
          </p:nvPr>
        </p:nvSpPr>
        <p:spPr>
          <a:xfrm>
            <a:off x="457200" y="1447799"/>
            <a:ext cx="8153400" cy="2362201"/>
          </a:xfrm>
        </p:spPr>
        <p:txBody>
          <a:bodyPr>
            <a:normAutofit fontScale="77500" lnSpcReduction="20000"/>
          </a:bodyPr>
          <a:lstStyle/>
          <a:p>
            <a:r>
              <a:rPr lang="en-US" dirty="0" smtClean="0"/>
              <a:t>Elbow and Below (18%) Shoulder (13%)</a:t>
            </a:r>
          </a:p>
          <a:p>
            <a:r>
              <a:rPr lang="en-US" dirty="0" smtClean="0"/>
              <a:t>Most Common: Shoulder dislocations/fractures </a:t>
            </a:r>
            <a:endParaRPr lang="en-US" dirty="0"/>
          </a:p>
          <a:p>
            <a:pPr lvl="1"/>
            <a:r>
              <a:rPr lang="en-US" dirty="0" err="1" smtClean="0"/>
              <a:t>Laterjet</a:t>
            </a:r>
            <a:r>
              <a:rPr lang="en-US" dirty="0" smtClean="0"/>
              <a:t>: CT scan at 3-4 months</a:t>
            </a:r>
          </a:p>
          <a:p>
            <a:r>
              <a:rPr lang="en-US" dirty="0" smtClean="0"/>
              <a:t>Pectoralis Major Rupture: Steer Wrestling</a:t>
            </a:r>
          </a:p>
          <a:p>
            <a:r>
              <a:rPr lang="en-US" dirty="0" smtClean="0"/>
              <a:t>Thumb avulsion: occurs during “dallying” of roping events</a:t>
            </a:r>
          </a:p>
          <a:p>
            <a:pPr lvl="1"/>
            <a:r>
              <a:rPr lang="en-US" dirty="0" smtClean="0"/>
              <a:t>Rider wraps the coils of rope around the saddle horn  </a:t>
            </a:r>
          </a:p>
        </p:txBody>
      </p:sp>
      <p:pic>
        <p:nvPicPr>
          <p:cNvPr id="63490" name="Picture 2" descr="http://ajs.sagepub.com/content/31/5/728/F2.large.jpg">
            <a:hlinkClick r:id="rId3"/>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5755"/>
          <a:stretch/>
        </p:blipFill>
        <p:spPr bwMode="auto">
          <a:xfrm>
            <a:off x="1295400" y="3641785"/>
            <a:ext cx="6115050" cy="32162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73401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Team Roping</a:t>
            </a:r>
            <a:endParaRPr lang="en-US" sz="6000" b="1" dirty="0"/>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1523"/>
          <a:stretch/>
        </p:blipFill>
        <p:spPr bwMode="auto">
          <a:xfrm>
            <a:off x="0" y="1656272"/>
            <a:ext cx="9144000" cy="48853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86800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2933" y="457200"/>
            <a:ext cx="8738134" cy="594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78268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000" t="52639" r="2925"/>
          <a:stretch/>
        </p:blipFill>
        <p:spPr bwMode="auto">
          <a:xfrm>
            <a:off x="4724399" y="3810000"/>
            <a:ext cx="4304581" cy="29028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3250" name="Picture 2" descr="http://ajs.sagepub.com/content/31/5/728/F3.large.jpg">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2000" y="590910"/>
            <a:ext cx="3070505" cy="592413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258" t="4798" r="50000" b="42564"/>
          <a:stretch/>
        </p:blipFill>
        <p:spPr bwMode="auto">
          <a:xfrm>
            <a:off x="4751714" y="590910"/>
            <a:ext cx="3999781" cy="32262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533400" y="6251187"/>
            <a:ext cx="3204916" cy="461665"/>
          </a:xfrm>
          <a:prstGeom prst="rect">
            <a:avLst/>
          </a:prstGeom>
          <a:noFill/>
        </p:spPr>
        <p:txBody>
          <a:bodyPr wrap="none" rtlCol="0">
            <a:spAutoFit/>
          </a:bodyPr>
          <a:lstStyle/>
          <a:p>
            <a:r>
              <a:rPr lang="en-US" sz="2400" b="1" dirty="0" smtClean="0"/>
              <a:t>Successful Replantation</a:t>
            </a:r>
            <a:endParaRPr lang="en-US" sz="2400" b="1" dirty="0"/>
          </a:p>
        </p:txBody>
      </p:sp>
    </p:spTree>
    <p:extLst>
      <p:ext uri="{BB962C8B-B14F-4D97-AF65-F5344CB8AC3E}">
        <p14:creationId xmlns="" xmlns:p14="http://schemas.microsoft.com/office/powerpoint/2010/main" val="786482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77839"/>
            <a:ext cx="9190646" cy="5791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1669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3980" y="304800"/>
            <a:ext cx="8846821" cy="6172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78883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UE: </a:t>
            </a:r>
            <a:r>
              <a:rPr lang="en-US" dirty="0" err="1" smtClean="0"/>
              <a:t>Roughstock</a:t>
            </a:r>
            <a:r>
              <a:rPr lang="en-US" dirty="0" smtClean="0"/>
              <a:t> Injuries</a:t>
            </a:r>
            <a:endParaRPr lang="en-US" dirty="0"/>
          </a:p>
        </p:txBody>
      </p:sp>
      <p:sp>
        <p:nvSpPr>
          <p:cNvPr id="3" name="Content Placeholder 2"/>
          <p:cNvSpPr>
            <a:spLocks noGrp="1"/>
          </p:cNvSpPr>
          <p:nvPr>
            <p:ph idx="1"/>
          </p:nvPr>
        </p:nvSpPr>
        <p:spPr>
          <a:xfrm>
            <a:off x="250166" y="1600200"/>
            <a:ext cx="8284233" cy="4876800"/>
          </a:xfrm>
        </p:spPr>
        <p:txBody>
          <a:bodyPr>
            <a:normAutofit fontScale="77500" lnSpcReduction="20000"/>
          </a:bodyPr>
          <a:lstStyle/>
          <a:p>
            <a:r>
              <a:rPr lang="en-US" dirty="0" smtClean="0"/>
              <a:t>25 College NFR Athletes</a:t>
            </a:r>
          </a:p>
          <a:p>
            <a:pPr lvl="1"/>
            <a:r>
              <a:rPr lang="en-US" dirty="0" smtClean="0"/>
              <a:t>Age: 21 ± 1.4 </a:t>
            </a:r>
            <a:r>
              <a:rPr lang="en-US" dirty="0" err="1" smtClean="0"/>
              <a:t>yrs</a:t>
            </a:r>
            <a:endParaRPr lang="en-US" dirty="0" smtClean="0"/>
          </a:p>
          <a:p>
            <a:pPr lvl="1"/>
            <a:r>
              <a:rPr lang="en-US" dirty="0" smtClean="0"/>
              <a:t>82 Injuries</a:t>
            </a:r>
          </a:p>
          <a:p>
            <a:pPr marL="457200" lvl="1" indent="0">
              <a:buNone/>
            </a:pPr>
            <a:endParaRPr lang="en-US" dirty="0" smtClean="0"/>
          </a:p>
          <a:p>
            <a:r>
              <a:rPr lang="en-US" dirty="0"/>
              <a:t>24 UE fractures (5 </a:t>
            </a:r>
            <a:r>
              <a:rPr lang="en-US" dirty="0" err="1"/>
              <a:t>nonunions</a:t>
            </a:r>
            <a:r>
              <a:rPr lang="en-US" dirty="0" smtClean="0"/>
              <a:t>)</a:t>
            </a:r>
          </a:p>
          <a:p>
            <a:r>
              <a:rPr lang="en-US" dirty="0" smtClean="0"/>
              <a:t>Ulnar hypertrophy</a:t>
            </a:r>
          </a:p>
          <a:p>
            <a:r>
              <a:rPr lang="en-US" dirty="0" smtClean="0"/>
              <a:t>Elbow hyperextension/dislocation</a:t>
            </a:r>
          </a:p>
          <a:p>
            <a:r>
              <a:rPr lang="en-US" dirty="0" err="1" smtClean="0"/>
              <a:t>Scapholunate</a:t>
            </a:r>
            <a:r>
              <a:rPr lang="en-US" dirty="0" smtClean="0"/>
              <a:t> dissociation, </a:t>
            </a:r>
            <a:r>
              <a:rPr lang="en-US" dirty="0"/>
              <a:t>TFCC </a:t>
            </a:r>
            <a:r>
              <a:rPr lang="en-US" dirty="0" smtClean="0"/>
              <a:t>injuries</a:t>
            </a:r>
          </a:p>
          <a:p>
            <a:r>
              <a:rPr lang="en-US" dirty="0" smtClean="0"/>
              <a:t>Second MC bossing</a:t>
            </a:r>
          </a:p>
          <a:p>
            <a:r>
              <a:rPr lang="en-US" dirty="0" smtClean="0"/>
              <a:t>Chronic elbow/wrist findings- loose bodies, olecranon tip </a:t>
            </a:r>
            <a:r>
              <a:rPr lang="en-US" dirty="0" err="1" smtClean="0"/>
              <a:t>fx</a:t>
            </a:r>
            <a:endParaRPr lang="en-US" dirty="0" smtClean="0"/>
          </a:p>
          <a:p>
            <a:endParaRPr lang="en-US" dirty="0" smtClean="0"/>
          </a:p>
          <a:p>
            <a:pPr marL="57150" indent="0">
              <a:buNone/>
            </a:pPr>
            <a:r>
              <a:rPr lang="en-US" dirty="0"/>
              <a:t>	</a:t>
            </a:r>
            <a:endParaRPr lang="en-US" dirty="0" smtClean="0"/>
          </a:p>
          <a:p>
            <a:pPr lvl="1"/>
            <a:endParaRPr lang="en-US" dirty="0"/>
          </a:p>
          <a:p>
            <a:endParaRPr lang="en-US" dirty="0" smtClean="0"/>
          </a:p>
          <a:p>
            <a:pPr lvl="1"/>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6419" t="49429" r="23667"/>
          <a:stretch/>
        </p:blipFill>
        <p:spPr bwMode="auto">
          <a:xfrm>
            <a:off x="6418052" y="1183818"/>
            <a:ext cx="2725948" cy="30267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304800" y="6477000"/>
            <a:ext cx="8382000" cy="381000"/>
          </a:xfrm>
          <a:prstGeom prst="rect">
            <a:avLst/>
          </a:prstGeom>
          <a:noFill/>
        </p:spPr>
        <p:txBody>
          <a:bodyPr wrap="square" rtlCol="0">
            <a:spAutoFit/>
          </a:bodyPr>
          <a:lstStyle/>
          <a:p>
            <a:r>
              <a:rPr lang="en-US" dirty="0" smtClean="0"/>
              <a:t>Myers et al. Radiographic  findings of the UE in College Rodeo Athletes. 2003</a:t>
            </a:r>
            <a:endParaRPr lang="en-US" dirty="0"/>
          </a:p>
        </p:txBody>
      </p:sp>
    </p:spTree>
    <p:extLst>
      <p:ext uri="{BB962C8B-B14F-4D97-AF65-F5344CB8AC3E}">
        <p14:creationId xmlns="" xmlns:p14="http://schemas.microsoft.com/office/powerpoint/2010/main" val="1870809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Extremity Injuries</a:t>
            </a:r>
            <a:endParaRPr lang="en-US" dirty="0"/>
          </a:p>
        </p:txBody>
      </p:sp>
      <p:sp>
        <p:nvSpPr>
          <p:cNvPr id="3" name="Content Placeholder 2"/>
          <p:cNvSpPr>
            <a:spLocks noGrp="1"/>
          </p:cNvSpPr>
          <p:nvPr>
            <p:ph idx="1"/>
          </p:nvPr>
        </p:nvSpPr>
        <p:spPr/>
        <p:txBody>
          <a:bodyPr/>
          <a:lstStyle/>
          <a:p>
            <a:r>
              <a:rPr lang="en-US" dirty="0" smtClean="0"/>
              <a:t>Knee (10%) and Ankle (6%) injuries are the most common</a:t>
            </a:r>
          </a:p>
          <a:p>
            <a:pPr lvl="1"/>
            <a:r>
              <a:rPr lang="en-US" dirty="0" smtClean="0"/>
              <a:t>Secondary to dismount and being stepped on </a:t>
            </a:r>
          </a:p>
          <a:p>
            <a:pPr lvl="1"/>
            <a:r>
              <a:rPr lang="en-US" dirty="0" smtClean="0"/>
              <a:t>Mostly ligamentous</a:t>
            </a:r>
          </a:p>
          <a:p>
            <a:pPr lvl="2"/>
            <a:r>
              <a:rPr lang="en-US" dirty="0" smtClean="0"/>
              <a:t>ACL/PCL</a:t>
            </a:r>
          </a:p>
          <a:p>
            <a:pPr lvl="1"/>
            <a:r>
              <a:rPr lang="en-US" dirty="0" smtClean="0"/>
              <a:t>May return to competition if </a:t>
            </a:r>
            <a:r>
              <a:rPr lang="en-US" dirty="0" err="1" smtClean="0"/>
              <a:t>xray</a:t>
            </a:r>
            <a:r>
              <a:rPr lang="en-US" dirty="0" smtClean="0"/>
              <a:t> negative</a:t>
            </a:r>
            <a:endParaRPr lang="en-US" dirty="0"/>
          </a:p>
        </p:txBody>
      </p:sp>
    </p:spTree>
    <p:extLst>
      <p:ext uri="{BB962C8B-B14F-4D97-AF65-F5344CB8AC3E}">
        <p14:creationId xmlns="" xmlns:p14="http://schemas.microsoft.com/office/powerpoint/2010/main" val="1530130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Bareback Riding</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4034" name="Picture 2" descr="http://1.bp.blogspot.com/-tZbSfTJ65KY/TgZFu1-MnTI/AAAAAAAAAMU/I5unYJrQaVA/s1600/rode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54722" y="1371600"/>
            <a:ext cx="7033847" cy="5486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25102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 </a:t>
            </a:r>
            <a:r>
              <a:rPr lang="en-US" dirty="0" err="1" smtClean="0"/>
              <a:t>yo</a:t>
            </a:r>
            <a:r>
              <a:rPr lang="en-US" dirty="0" smtClean="0"/>
              <a:t> </a:t>
            </a:r>
            <a:r>
              <a:rPr lang="en-US" dirty="0" err="1" smtClean="0"/>
              <a:t>Bullrider</a:t>
            </a:r>
            <a:endParaRPr lang="en-US" dirty="0"/>
          </a:p>
        </p:txBody>
      </p:sp>
      <p:sp>
        <p:nvSpPr>
          <p:cNvPr id="3" name="Content Placeholder 2"/>
          <p:cNvSpPr>
            <a:spLocks noGrp="1"/>
          </p:cNvSpPr>
          <p:nvPr>
            <p:ph idx="1"/>
          </p:nvPr>
        </p:nvSpPr>
        <p:spPr/>
        <p:txBody>
          <a:bodyPr/>
          <a:lstStyle/>
          <a:p>
            <a:r>
              <a:rPr lang="en-US" dirty="0" smtClean="0"/>
              <a:t>Treatment?</a:t>
            </a:r>
          </a:p>
          <a:p>
            <a:r>
              <a:rPr lang="en-US" dirty="0" smtClean="0"/>
              <a:t>Return to Sport Guidelines?</a:t>
            </a:r>
          </a:p>
          <a:p>
            <a:r>
              <a:rPr lang="en-US" dirty="0" smtClean="0"/>
              <a:t>Professional obligation?</a:t>
            </a:r>
          </a:p>
          <a:p>
            <a:pPr marL="0" indent="0">
              <a:buNone/>
            </a:pPr>
            <a:endParaRPr lang="en-US" dirty="0"/>
          </a:p>
        </p:txBody>
      </p:sp>
      <p:pic>
        <p:nvPicPr>
          <p:cNvPr id="1229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028" b="45680"/>
          <a:stretch/>
        </p:blipFill>
        <p:spPr bwMode="auto">
          <a:xfrm>
            <a:off x="2875" y="3962400"/>
            <a:ext cx="8916101" cy="23334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7106" name="Picture 2" descr="http://www.wallpaperup.com/uploads/wallpapers/2014/03/14/298674/4786eac53912c06b3cc13503e05252cf.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1281356"/>
            <a:ext cx="8001000" cy="53620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1035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500"/>
                                  </p:stCondLst>
                                  <p:childTnLst>
                                    <p:animEffect transition="out" filter="fade">
                                      <p:cBhvr>
                                        <p:cTn id="6" dur="1250"/>
                                        <p:tgtEl>
                                          <p:spTgt spid="47106"/>
                                        </p:tgtEl>
                                      </p:cBhvr>
                                    </p:animEffect>
                                    <p:anim calcmode="lin" valueType="num">
                                      <p:cBhvr>
                                        <p:cTn id="7" dur="1250"/>
                                        <p:tgtEl>
                                          <p:spTgt spid="47106"/>
                                        </p:tgtEl>
                                        <p:attrNameLst>
                                          <p:attrName>ppt_x</p:attrName>
                                        </p:attrNameLst>
                                      </p:cBhvr>
                                      <p:tavLst>
                                        <p:tav tm="0">
                                          <p:val>
                                            <p:strVal val="ppt_x"/>
                                          </p:val>
                                        </p:tav>
                                        <p:tav tm="100000">
                                          <p:val>
                                            <p:strVal val="ppt_x"/>
                                          </p:val>
                                        </p:tav>
                                      </p:tavLst>
                                    </p:anim>
                                    <p:anim calcmode="lin" valueType="num">
                                      <p:cBhvr>
                                        <p:cTn id="8" dur="1250"/>
                                        <p:tgtEl>
                                          <p:spTgt spid="47106"/>
                                        </p:tgtEl>
                                        <p:attrNameLst>
                                          <p:attrName>ppt_y</p:attrName>
                                        </p:attrNameLst>
                                      </p:cBhvr>
                                      <p:tavLst>
                                        <p:tav tm="0">
                                          <p:val>
                                            <p:strVal val="ppt_y"/>
                                          </p:val>
                                        </p:tav>
                                        <p:tav tm="100000">
                                          <p:val>
                                            <p:strVal val="ppt_y+.1"/>
                                          </p:val>
                                        </p:tav>
                                      </p:tavLst>
                                    </p:anim>
                                    <p:set>
                                      <p:cBhvr>
                                        <p:cTn id="9" dur="1" fill="hold">
                                          <p:stCondLst>
                                            <p:cond delay="1249"/>
                                          </p:stCondLst>
                                        </p:cTn>
                                        <p:tgtEl>
                                          <p:spTgt spid="47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Adductor Avulsion Fracture</a:t>
            </a:r>
            <a:endParaRPr lang="en-US" dirty="0"/>
          </a:p>
        </p:txBody>
      </p:sp>
      <p:sp>
        <p:nvSpPr>
          <p:cNvPr id="3" name="Content Placeholder 2"/>
          <p:cNvSpPr>
            <a:spLocks noGrp="1"/>
          </p:cNvSpPr>
          <p:nvPr>
            <p:ph idx="1"/>
          </p:nvPr>
        </p:nvSpPr>
        <p:spPr/>
        <p:txBody>
          <a:bodyPr/>
          <a:lstStyle/>
          <a:p>
            <a:endParaRPr lang="en-US" dirty="0"/>
          </a:p>
        </p:txBody>
      </p:sp>
      <p:pic>
        <p:nvPicPr>
          <p:cNvPr id="3993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870" b="26566"/>
          <a:stretch/>
        </p:blipFill>
        <p:spPr bwMode="auto">
          <a:xfrm>
            <a:off x="304800" y="1815152"/>
            <a:ext cx="4191000" cy="4512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602" t="5311" r="21614" b="45137"/>
          <a:stretch/>
        </p:blipFill>
        <p:spPr bwMode="auto">
          <a:xfrm>
            <a:off x="4724400" y="1323833"/>
            <a:ext cx="3900986" cy="4924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52018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Torso Injuries</a:t>
            </a:r>
            <a:endParaRPr lang="en-US" dirty="0"/>
          </a:p>
        </p:txBody>
      </p:sp>
      <p:sp>
        <p:nvSpPr>
          <p:cNvPr id="3" name="Content Placeholder 2"/>
          <p:cNvSpPr>
            <a:spLocks noGrp="1"/>
          </p:cNvSpPr>
          <p:nvPr>
            <p:ph idx="1"/>
          </p:nvPr>
        </p:nvSpPr>
        <p:spPr/>
        <p:txBody>
          <a:bodyPr/>
          <a:lstStyle/>
          <a:p>
            <a:r>
              <a:rPr lang="en-US" dirty="0" smtClean="0"/>
              <a:t>28% of Injuries</a:t>
            </a:r>
          </a:p>
          <a:p>
            <a:r>
              <a:rPr lang="en-US" dirty="0" smtClean="0"/>
              <a:t>Identify any </a:t>
            </a:r>
            <a:r>
              <a:rPr lang="en-US" dirty="0"/>
              <a:t>trampled or kicked athlete as having a potentially life threatening </a:t>
            </a:r>
            <a:r>
              <a:rPr lang="en-US" dirty="0" smtClean="0"/>
              <a:t>injury</a:t>
            </a:r>
          </a:p>
          <a:p>
            <a:r>
              <a:rPr lang="en-US" dirty="0" smtClean="0"/>
              <a:t>Goring injury by bull’s or steer’s horns</a:t>
            </a:r>
          </a:p>
          <a:p>
            <a:r>
              <a:rPr lang="en-US" dirty="0" smtClean="0"/>
              <a:t>Spleen injury, rib fracture, pneumothorax, </a:t>
            </a:r>
          </a:p>
          <a:p>
            <a:r>
              <a:rPr lang="en-US" dirty="0" smtClean="0"/>
              <a:t>Pelvic Fracture</a:t>
            </a:r>
            <a:endParaRPr lang="en-US" dirty="0"/>
          </a:p>
          <a:p>
            <a:endParaRPr lang="en-US" dirty="0"/>
          </a:p>
        </p:txBody>
      </p:sp>
      <p:pic>
        <p:nvPicPr>
          <p:cNvPr id="4" name="Picture 2" descr="An external file that holds a picture, illustration, etc.&#10;Object name is AMJ-05-362-g00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0" y="4432928"/>
            <a:ext cx="2057400" cy="23934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39021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20658" y="2379261"/>
            <a:ext cx="8266142" cy="4021540"/>
          </a:xfrm>
        </p:spPr>
        <p:txBody>
          <a:bodyPr/>
          <a:lstStyle/>
          <a:p>
            <a:r>
              <a:rPr lang="en-US" dirty="0" smtClean="0"/>
              <a:t>Rodeo Catastrophic Injury Registry (RCIR)</a:t>
            </a:r>
          </a:p>
          <a:p>
            <a:r>
              <a:rPr lang="en-US" dirty="0" smtClean="0"/>
              <a:t>Established 2007 (retrospective 1989)</a:t>
            </a:r>
          </a:p>
          <a:p>
            <a:r>
              <a:rPr lang="en-US" dirty="0" smtClean="0"/>
              <a:t>Thoracic Compression- most common fatal mechanism.</a:t>
            </a:r>
            <a:endParaRPr lang="en-US" dirty="0"/>
          </a:p>
        </p:txBody>
      </p:sp>
      <p:pic>
        <p:nvPicPr>
          <p:cNvPr id="1945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62536"/>
          <a:stretch/>
        </p:blipFill>
        <p:spPr bwMode="auto">
          <a:xfrm>
            <a:off x="0" y="609600"/>
            <a:ext cx="9070917" cy="17378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29200" y="4114799"/>
            <a:ext cx="2133600" cy="27353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19444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Takes Care of these Injuries?</a:t>
            </a:r>
            <a:endParaRPr lang="en-US" dirty="0"/>
          </a:p>
        </p:txBody>
      </p:sp>
      <p:sp>
        <p:nvSpPr>
          <p:cNvPr id="3" name="Content Placeholder 2"/>
          <p:cNvSpPr>
            <a:spLocks noGrp="1"/>
          </p:cNvSpPr>
          <p:nvPr>
            <p:ph idx="1"/>
          </p:nvPr>
        </p:nvSpPr>
        <p:spPr/>
        <p:txBody>
          <a:bodyPr/>
          <a:lstStyle/>
          <a:p>
            <a:endParaRPr lang="en-US"/>
          </a:p>
        </p:txBody>
      </p:sp>
      <p:sp>
        <p:nvSpPr>
          <p:cNvPr id="4" name="Rectangle 1"/>
          <p:cNvSpPr>
            <a:spLocks noChangeArrowheads="1"/>
          </p:cNvSpPr>
          <p:nvPr/>
        </p:nvSpPr>
        <p:spPr bwMode="auto">
          <a:xfrm>
            <a:off x="0" y="0"/>
            <a:ext cx="0" cy="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31740" tIns="0" rIns="158700" bIns="7935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r>
              <a:rPr kumimoji="0" lang="en-US" altLang="en-US" sz="26200" b="0" i="0" u="none" strike="noStrike" cap="none" normalizeH="0" baseline="0" smtClean="0">
                <a:ln>
                  <a:noFill/>
                </a:ln>
                <a:solidFill>
                  <a:schemeClr val="tx1"/>
                </a:solidFill>
                <a:effectLst/>
                <a:latin typeface="Arial" pitchFamily="34" charset="0"/>
                <a:cs typeface="Arial" pitchFamily="34" charset="0"/>
              </a:rPr>
              <a:t> </a:t>
            </a:r>
            <a:r>
              <a:rPr kumimoji="0" lang="en-US" altLang="en-US"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pitchFamily="34" charset="0"/>
                <a:cs typeface="Arial" pitchFamily="34" charset="0"/>
              </a:rPr>
              <a:t>Number of admitted patients treated by surgical specialties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1986" name="Picture 2" descr="An external file that holds a picture, illustration, etc.&#10;Object name is AMJ-05-362-g00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295400"/>
            <a:ext cx="7924800" cy="57718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87824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09" y="4313"/>
            <a:ext cx="8229600" cy="1143000"/>
          </a:xfrm>
        </p:spPr>
        <p:txBody>
          <a:bodyPr/>
          <a:lstStyle/>
          <a:p>
            <a:r>
              <a:rPr lang="en-US" dirty="0" smtClean="0"/>
              <a:t>Lane Frost</a:t>
            </a:r>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51" y="947468"/>
            <a:ext cx="9012920" cy="586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4420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benchmarkdentalcare.com/wp-content/uploads/2013/04/UA_PMG_blk.jpg">
            <a:hlinkClick r:id="rId3"/>
          </p:cNvPr>
          <p:cNvSpPr>
            <a:spLocks noGrp="1" noChangeAspect="1" noChangeArrowheads="1"/>
          </p:cNvSpPr>
          <p:nvPr>
            <p:ph type="title"/>
          </p:nvPr>
        </p:nvSpPr>
        <p:spPr bwMode="auto">
          <a:xfrm>
            <a:off x="-838200" y="397669"/>
            <a:ext cx="8229600" cy="11430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dirty="0" smtClean="0"/>
              <a:t>Injury Prevention Initiated</a:t>
            </a:r>
            <a:endParaRPr lang="en-US" dirty="0"/>
          </a:p>
        </p:txBody>
      </p:sp>
      <p:sp>
        <p:nvSpPr>
          <p:cNvPr id="3" name="Content Placeholder 2"/>
          <p:cNvSpPr>
            <a:spLocks noGrp="1"/>
          </p:cNvSpPr>
          <p:nvPr>
            <p:ph idx="1"/>
          </p:nvPr>
        </p:nvSpPr>
        <p:spPr>
          <a:xfrm>
            <a:off x="361950" y="1905000"/>
            <a:ext cx="8229600" cy="4525963"/>
          </a:xfrm>
        </p:spPr>
        <p:txBody>
          <a:bodyPr/>
          <a:lstStyle/>
          <a:p>
            <a:endParaRPr lang="en-US"/>
          </a:p>
        </p:txBody>
      </p:sp>
      <p:pic>
        <p:nvPicPr>
          <p:cNvPr id="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8367"/>
          <a:stretch/>
        </p:blipFill>
        <p:spPr bwMode="auto">
          <a:xfrm>
            <a:off x="144792" y="2209800"/>
            <a:ext cx="8058150" cy="43076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440" name="Picture 8" descr="https://cdn.shopify.com/s/files/1/0683/0469/files/10448957_1618799401678869_1138494534_n.jpg?1982">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558980" y="304800"/>
            <a:ext cx="2471738" cy="24717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53989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Personel</a:t>
            </a:r>
            <a:r>
              <a:rPr lang="en-US" dirty="0" smtClean="0"/>
              <a:t> Prevention Mechanisms</a:t>
            </a:r>
            <a:endParaRPr lang="en-US" dirty="0"/>
          </a:p>
        </p:txBody>
      </p:sp>
      <p:sp>
        <p:nvSpPr>
          <p:cNvPr id="3" name="Content Placeholder 2"/>
          <p:cNvSpPr>
            <a:spLocks noGrp="1"/>
          </p:cNvSpPr>
          <p:nvPr>
            <p:ph idx="1"/>
          </p:nvPr>
        </p:nvSpPr>
        <p:spPr/>
        <p:txBody>
          <a:bodyPr/>
          <a:lstStyle/>
          <a:p>
            <a:r>
              <a:rPr lang="en-US" dirty="0" smtClean="0"/>
              <a:t>Rodeo Clown/ Bull fighter</a:t>
            </a:r>
          </a:p>
          <a:p>
            <a:r>
              <a:rPr lang="en-US" dirty="0" smtClean="0"/>
              <a:t>Additional rider to get the athlete off </a:t>
            </a:r>
          </a:p>
          <a:p>
            <a:endParaRPr lang="en-US" dirty="0"/>
          </a:p>
        </p:txBody>
      </p:sp>
      <p:pic>
        <p:nvPicPr>
          <p:cNvPr id="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4" t="20056" r="7612"/>
          <a:stretch/>
        </p:blipFill>
        <p:spPr bwMode="auto">
          <a:xfrm>
            <a:off x="1219200" y="3048000"/>
            <a:ext cx="6040132" cy="35978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22315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905000"/>
            <a:ext cx="8229600" cy="4525963"/>
          </a:xfrm>
        </p:spPr>
        <p:txBody>
          <a:bodyPr/>
          <a:lstStyle/>
          <a:p>
            <a:endParaRPr lang="en-US"/>
          </a:p>
        </p:txBody>
      </p:sp>
      <p:pic>
        <p:nvPicPr>
          <p:cNvPr id="2457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433" y="381000"/>
            <a:ext cx="9009133" cy="609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904937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28600"/>
            <a:ext cx="8616542" cy="6467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228600" y="5867400"/>
            <a:ext cx="3048000"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77485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 to our 18 </a:t>
            </a:r>
            <a:r>
              <a:rPr lang="en-US" dirty="0" err="1" smtClean="0"/>
              <a:t>yo</a:t>
            </a:r>
            <a:r>
              <a:rPr lang="en-US" dirty="0" smtClean="0"/>
              <a:t> </a:t>
            </a:r>
            <a:r>
              <a:rPr lang="en-US" dirty="0" err="1" smtClean="0"/>
              <a:t>Bullrider</a:t>
            </a:r>
            <a:endParaRPr lang="en-US" dirty="0"/>
          </a:p>
        </p:txBody>
      </p:sp>
      <p:pic>
        <p:nvPicPr>
          <p:cNvPr id="4" name="Picture 2"/>
          <p:cNvPicPr>
            <a:picLocks noGrp="1" noChangeAspect="1" noChangeArrowheads="1"/>
          </p:cNvPicPr>
          <p:nvPr>
            <p:ph idx="1"/>
          </p:nvPr>
        </p:nvPicPr>
        <p:blipFill rotWithShape="1">
          <a:blip r:embed="rId3" cstate="print">
            <a:extLst>
              <a:ext uri="{28A0092B-C50C-407E-A947-70E740481C1C}">
                <a14:useLocalDpi xmlns="" xmlns:a14="http://schemas.microsoft.com/office/drawing/2010/main" val="0"/>
              </a:ext>
            </a:extLst>
          </a:blip>
          <a:srcRect t="13818" b="45775"/>
          <a:stretch/>
        </p:blipFill>
        <p:spPr bwMode="auto">
          <a:xfrm>
            <a:off x="1087925" y="2225615"/>
            <a:ext cx="6968149"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3818"/>
          <a:stretch/>
        </p:blipFill>
        <p:spPr bwMode="auto">
          <a:xfrm>
            <a:off x="1066800" y="2225615"/>
            <a:ext cx="6968149" cy="39005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3902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7890" name="Picture 2" descr="https://coloradostateofmind.files.wordpress.com/2011/04/map.jpg">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377012"/>
            <a:ext cx="8458200" cy="645433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761182" y="4918271"/>
            <a:ext cx="2743200" cy="36933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t>PBR Headquarters </a:t>
            </a:r>
            <a:endParaRPr lang="en-US" dirty="0"/>
          </a:p>
        </p:txBody>
      </p:sp>
      <p:sp>
        <p:nvSpPr>
          <p:cNvPr id="5" name="TextBox 4"/>
          <p:cNvSpPr txBox="1"/>
          <p:nvPr/>
        </p:nvSpPr>
        <p:spPr>
          <a:xfrm>
            <a:off x="6599208" y="3541752"/>
            <a:ext cx="2544792"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t>PRCA Headquarters</a:t>
            </a:r>
          </a:p>
          <a:p>
            <a:pPr marL="285750" indent="-285750">
              <a:buFont typeface="Arial" panose="020B0604020202020204" pitchFamily="34" charset="0"/>
              <a:buChar char="•"/>
            </a:pPr>
            <a:r>
              <a:rPr lang="en-US" dirty="0" smtClean="0"/>
              <a:t>Pro Rodeo Hall of Fame</a:t>
            </a:r>
          </a:p>
          <a:p>
            <a:pPr marL="285750" indent="-285750">
              <a:buFont typeface="Arial" panose="020B0604020202020204" pitchFamily="34" charset="0"/>
              <a:buChar char="•"/>
            </a:pPr>
            <a:r>
              <a:rPr lang="en-US" dirty="0" smtClean="0"/>
              <a:t>NLBRA</a:t>
            </a:r>
            <a:endParaRPr lang="en-US" dirty="0"/>
          </a:p>
        </p:txBody>
      </p:sp>
      <p:sp>
        <p:nvSpPr>
          <p:cNvPr id="6" name="TextBox 5"/>
          <p:cNvSpPr txBox="1"/>
          <p:nvPr/>
        </p:nvSpPr>
        <p:spPr>
          <a:xfrm>
            <a:off x="2895600" y="240268"/>
            <a:ext cx="2590800" cy="769441"/>
          </a:xfrm>
          <a:prstGeom prst="rect">
            <a:avLst/>
          </a:prstGeom>
          <a:solidFill>
            <a:schemeClr val="bg1"/>
          </a:solidFill>
        </p:spPr>
        <p:txBody>
          <a:bodyPr wrap="square" rtlCol="0">
            <a:spAutoFit/>
          </a:bodyPr>
          <a:lstStyle/>
          <a:p>
            <a:r>
              <a:rPr lang="en-US" sz="4400" dirty="0" smtClean="0"/>
              <a:t>Colorado</a:t>
            </a:r>
            <a:endParaRPr lang="en-US" sz="4400" dirty="0"/>
          </a:p>
        </p:txBody>
      </p:sp>
      <p:sp>
        <p:nvSpPr>
          <p:cNvPr id="8" name="TextBox 7"/>
          <p:cNvSpPr txBox="1"/>
          <p:nvPr/>
        </p:nvSpPr>
        <p:spPr>
          <a:xfrm>
            <a:off x="5486400" y="2590799"/>
            <a:ext cx="2743200" cy="64633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t>Buffalo Bill Memorial Museum</a:t>
            </a:r>
            <a:endParaRPr lang="en-US" dirty="0"/>
          </a:p>
        </p:txBody>
      </p:sp>
      <p:pic>
        <p:nvPicPr>
          <p:cNvPr id="44034" name="Picture 2" descr="http://www.rsc.org/learn-chemistry/wiki/images/a/a5/X.png">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608782" y="4141916"/>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53411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2941"/>
            <a:ext cx="9174794" cy="68350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0" y="6457371"/>
            <a:ext cx="2971800"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 xmlns:p14="http://schemas.microsoft.com/office/powerpoint/2010/main" val="2967274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382000" cy="5029200"/>
          </a:xfrm>
        </p:spPr>
        <p:txBody>
          <a:bodyPr>
            <a:normAutofit/>
          </a:bodyPr>
          <a:lstStyle/>
          <a:p>
            <a:r>
              <a:rPr lang="en-US" dirty="0" smtClean="0"/>
              <a:t>Rodeo is one of the fastest growing sports </a:t>
            </a:r>
          </a:p>
          <a:p>
            <a:r>
              <a:rPr lang="en-US" dirty="0" smtClean="0"/>
              <a:t>The athlete, culture &amp; expectations are unique</a:t>
            </a:r>
          </a:p>
          <a:p>
            <a:r>
              <a:rPr lang="en-US" dirty="0"/>
              <a:t>Identify any trampled or kicked athlete as having a potentially life threatening </a:t>
            </a:r>
            <a:r>
              <a:rPr lang="en-US" dirty="0" smtClean="0"/>
              <a:t>injury</a:t>
            </a:r>
          </a:p>
          <a:p>
            <a:r>
              <a:rPr lang="en-US" dirty="0" smtClean="0"/>
              <a:t>Utilize extra caution (fixation) given the demands </a:t>
            </a:r>
          </a:p>
          <a:p>
            <a:r>
              <a:rPr lang="en-US" dirty="0" smtClean="0"/>
              <a:t>Encourage protective gear- helmet, </a:t>
            </a:r>
            <a:r>
              <a:rPr lang="en-US" dirty="0" smtClean="0"/>
              <a:t>mouth guard, </a:t>
            </a:r>
            <a:r>
              <a:rPr lang="en-US" dirty="0" smtClean="0"/>
              <a:t>vest</a:t>
            </a:r>
          </a:p>
          <a:p>
            <a:pPr marL="0" indent="0">
              <a:buNone/>
            </a:pPr>
            <a:endParaRPr lang="en-US" dirty="0"/>
          </a:p>
        </p:txBody>
      </p:sp>
    </p:spTree>
    <p:extLst>
      <p:ext uri="{BB962C8B-B14F-4D97-AF65-F5344CB8AC3E}">
        <p14:creationId xmlns="" xmlns:p14="http://schemas.microsoft.com/office/powerpoint/2010/main" val="3423457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Developments</a:t>
            </a:r>
            <a:endParaRPr lang="en-US" dirty="0"/>
          </a:p>
        </p:txBody>
      </p:sp>
      <p:sp>
        <p:nvSpPr>
          <p:cNvPr id="3" name="Content Placeholder 2"/>
          <p:cNvSpPr>
            <a:spLocks noGrp="1"/>
          </p:cNvSpPr>
          <p:nvPr>
            <p:ph idx="1"/>
          </p:nvPr>
        </p:nvSpPr>
        <p:spPr/>
        <p:txBody>
          <a:bodyPr/>
          <a:lstStyle/>
          <a:p>
            <a:r>
              <a:rPr lang="en-US" dirty="0" smtClean="0"/>
              <a:t>Define </a:t>
            </a:r>
            <a:r>
              <a:rPr lang="en-US" dirty="0"/>
              <a:t>injury </a:t>
            </a:r>
            <a:r>
              <a:rPr lang="en-US" dirty="0" smtClean="0"/>
              <a:t>rates</a:t>
            </a:r>
          </a:p>
          <a:p>
            <a:r>
              <a:rPr lang="en-US" dirty="0"/>
              <a:t>I</a:t>
            </a:r>
            <a:r>
              <a:rPr lang="en-US" dirty="0" smtClean="0"/>
              <a:t>mprove </a:t>
            </a:r>
            <a:r>
              <a:rPr lang="en-US" dirty="0"/>
              <a:t>data </a:t>
            </a:r>
            <a:r>
              <a:rPr lang="en-US" dirty="0" smtClean="0"/>
              <a:t>collection</a:t>
            </a:r>
          </a:p>
          <a:p>
            <a:r>
              <a:rPr lang="en-US" dirty="0"/>
              <a:t>C</a:t>
            </a:r>
            <a:r>
              <a:rPr lang="en-US" dirty="0" smtClean="0"/>
              <a:t>reate </a:t>
            </a:r>
            <a:r>
              <a:rPr lang="en-US" dirty="0"/>
              <a:t>culture of </a:t>
            </a:r>
            <a:r>
              <a:rPr lang="en-US" dirty="0" smtClean="0"/>
              <a:t>prevention</a:t>
            </a:r>
          </a:p>
          <a:p>
            <a:pPr lvl="1"/>
            <a:r>
              <a:rPr lang="en-US" dirty="0" smtClean="0"/>
              <a:t>Rodeo Conditioning programs</a:t>
            </a:r>
          </a:p>
          <a:p>
            <a:r>
              <a:rPr lang="en-US" dirty="0"/>
              <a:t>I</a:t>
            </a:r>
            <a:r>
              <a:rPr lang="en-US" dirty="0" smtClean="0"/>
              <a:t>mprove </a:t>
            </a:r>
            <a:r>
              <a:rPr lang="en-US" dirty="0"/>
              <a:t>continuity of care </a:t>
            </a:r>
          </a:p>
          <a:p>
            <a:r>
              <a:rPr lang="en-US" dirty="0" smtClean="0"/>
              <a:t>Increase </a:t>
            </a:r>
            <a:r>
              <a:rPr lang="en-US" dirty="0"/>
              <a:t>health care professional rodeo knowledge</a:t>
            </a:r>
          </a:p>
          <a:p>
            <a:pPr marL="0" indent="0">
              <a:buNone/>
            </a:pPr>
            <a:endParaRPr lang="en-US" dirty="0"/>
          </a:p>
        </p:txBody>
      </p:sp>
    </p:spTree>
    <p:extLst>
      <p:ext uri="{BB962C8B-B14F-4D97-AF65-F5344CB8AC3E}">
        <p14:creationId xmlns="" xmlns:p14="http://schemas.microsoft.com/office/powerpoint/2010/main" val="2627334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Opportunity to Participate</a:t>
            </a:r>
            <a:endParaRPr lang="en-US" dirty="0"/>
          </a:p>
        </p:txBody>
      </p:sp>
      <p:sp>
        <p:nvSpPr>
          <p:cNvPr id="3" name="Content Placeholder 2"/>
          <p:cNvSpPr>
            <a:spLocks noGrp="1"/>
          </p:cNvSpPr>
          <p:nvPr>
            <p:ph idx="1"/>
          </p:nvPr>
        </p:nvSpPr>
        <p:spPr/>
        <p:txBody>
          <a:bodyPr/>
          <a:lstStyle/>
          <a:p>
            <a:r>
              <a:rPr lang="en-US" dirty="0" smtClean="0"/>
              <a:t>State/County Fair Schedules or Livestock events</a:t>
            </a:r>
          </a:p>
          <a:p>
            <a:r>
              <a:rPr lang="en-US" dirty="0" smtClean="0"/>
              <a:t>Outreach to local youth groups: 4H, FFA, Little Britches Association</a:t>
            </a:r>
          </a:p>
          <a:p>
            <a:r>
              <a:rPr lang="en-US" dirty="0" smtClean="0"/>
              <a:t>Justin Sports Medicine</a:t>
            </a:r>
          </a:p>
          <a:p>
            <a:pPr marL="0" indent="0">
              <a:buNone/>
            </a:pPr>
            <a:endParaRPr lang="en-US" dirty="0"/>
          </a:p>
        </p:txBody>
      </p:sp>
    </p:spTree>
    <p:extLst>
      <p:ext uri="{BB962C8B-B14F-4D97-AF65-F5344CB8AC3E}">
        <p14:creationId xmlns="" xmlns:p14="http://schemas.microsoft.com/office/powerpoint/2010/main" val="18189122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Rodeo Vocabulary</a:t>
            </a:r>
            <a:endParaRPr lang="en-US" dirty="0"/>
          </a:p>
        </p:txBody>
      </p:sp>
      <p:sp>
        <p:nvSpPr>
          <p:cNvPr id="3" name="Content Placeholder 2"/>
          <p:cNvSpPr>
            <a:spLocks noGrp="1"/>
          </p:cNvSpPr>
          <p:nvPr>
            <p:ph idx="1"/>
          </p:nvPr>
        </p:nvSpPr>
        <p:spPr/>
        <p:txBody>
          <a:bodyPr/>
          <a:lstStyle/>
          <a:p>
            <a:r>
              <a:rPr lang="en-US" dirty="0"/>
              <a:t>"Down in the Well" [</a:t>
            </a:r>
            <a:r>
              <a:rPr lang="en-US" dirty="0" err="1"/>
              <a:t>doun</a:t>
            </a:r>
            <a:r>
              <a:rPr lang="en-US" dirty="0"/>
              <a:t> in </a:t>
            </a:r>
            <a:r>
              <a:rPr lang="en-US" dirty="0" err="1"/>
              <a:t>th'uh</a:t>
            </a:r>
            <a:r>
              <a:rPr lang="en-US" dirty="0"/>
              <a:t> </a:t>
            </a:r>
            <a:r>
              <a:rPr lang="en-US" dirty="0" err="1"/>
              <a:t>wel</a:t>
            </a:r>
            <a:r>
              <a:rPr lang="en-US" dirty="0"/>
              <a:t>]The expression "down in the well" is used by bull riders to describe a situation in which a bull is spinning in one direction and the force of the spin pulls the rider down the side of the bull into motion's vortex. This is a dangerous scenario that often results in a bull rider getting hung up to the bull.</a:t>
            </a:r>
          </a:p>
          <a:p>
            <a:endParaRPr lang="en-US" dirty="0"/>
          </a:p>
        </p:txBody>
      </p:sp>
    </p:spTree>
    <p:extLst>
      <p:ext uri="{BB962C8B-B14F-4D97-AF65-F5344CB8AC3E}">
        <p14:creationId xmlns="" xmlns:p14="http://schemas.microsoft.com/office/powerpoint/2010/main" val="3155728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a:t>
            </a:r>
            <a:endParaRPr lang="en-US" dirty="0"/>
          </a:p>
        </p:txBody>
      </p:sp>
      <p:sp>
        <p:nvSpPr>
          <p:cNvPr id="3" name="Content Placeholder 2"/>
          <p:cNvSpPr>
            <a:spLocks noGrp="1"/>
          </p:cNvSpPr>
          <p:nvPr>
            <p:ph idx="1"/>
          </p:nvPr>
        </p:nvSpPr>
        <p:spPr/>
        <p:txBody>
          <a:bodyPr/>
          <a:lstStyle/>
          <a:p>
            <a:r>
              <a:rPr lang="en-US" dirty="0"/>
              <a:t>A bull that is difficult to ride is considered "rank."</a:t>
            </a:r>
            <a:endParaRPr lang="en-US" dirty="0">
              <a:effectLst/>
            </a:endParaRPr>
          </a:p>
        </p:txBody>
      </p:sp>
    </p:spTree>
    <p:extLst>
      <p:ext uri="{BB962C8B-B14F-4D97-AF65-F5344CB8AC3E}">
        <p14:creationId xmlns="" xmlns:p14="http://schemas.microsoft.com/office/powerpoint/2010/main" val="19210118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normAutofit/>
          </a:bodyPr>
          <a:lstStyle/>
          <a:p>
            <a:r>
              <a:rPr lang="en-US" dirty="0"/>
              <a:t>Eight </a:t>
            </a:r>
            <a:r>
              <a:rPr lang="en-US" dirty="0" smtClean="0"/>
              <a:t>Seconds:  </a:t>
            </a:r>
            <a:r>
              <a:rPr lang="en-US" dirty="0"/>
              <a:t>amount of time a bull rider must stay aboard his bull to receive a score. During the eight-second ride, the bull rider cannot touch his free hand to the bull or himself or he will be disqualified.</a:t>
            </a:r>
          </a:p>
          <a:p>
            <a:pPr marL="0" indent="0">
              <a:buNone/>
            </a:pPr>
            <a:endParaRPr lang="en-US" dirty="0"/>
          </a:p>
        </p:txBody>
      </p:sp>
    </p:spTree>
    <p:extLst>
      <p:ext uri="{BB962C8B-B14F-4D97-AF65-F5344CB8AC3E}">
        <p14:creationId xmlns="" xmlns:p14="http://schemas.microsoft.com/office/powerpoint/2010/main" val="15161845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lstStyle/>
          <a:p>
            <a:r>
              <a:rPr lang="en-US" dirty="0"/>
              <a:t>Hung </a:t>
            </a:r>
            <a:r>
              <a:rPr lang="en-US" dirty="0" smtClean="0"/>
              <a:t>up: Sometimes </a:t>
            </a:r>
            <a:r>
              <a:rPr lang="en-US" dirty="0"/>
              <a:t>a rider gets tossed from a bull but is unable to free his riding hand from his bull rope and therefore is "hung up" to the bull. When this dangerous scenario occurs, the bullfighters often move in to help the bull rider free his hand from his rope and get away from the bull.</a:t>
            </a:r>
          </a:p>
          <a:p>
            <a:endParaRPr lang="en-US" dirty="0"/>
          </a:p>
        </p:txBody>
      </p:sp>
    </p:spTree>
    <p:extLst>
      <p:ext uri="{BB962C8B-B14F-4D97-AF65-F5344CB8AC3E}">
        <p14:creationId xmlns="" xmlns:p14="http://schemas.microsoft.com/office/powerpoint/2010/main" val="341387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2400"/>
            <a:ext cx="8229600" cy="1143000"/>
          </a:xfrm>
        </p:spPr>
        <p:txBody>
          <a:bodyPr/>
          <a:lstStyle/>
          <a:p>
            <a:r>
              <a:rPr lang="en-US" dirty="0" smtClean="0"/>
              <a:t>Women in Rodeo</a:t>
            </a:r>
            <a:endParaRPr lang="en-US" dirty="0"/>
          </a:p>
        </p:txBody>
      </p:sp>
      <p:sp>
        <p:nvSpPr>
          <p:cNvPr id="3" name="Content Placeholder 2"/>
          <p:cNvSpPr>
            <a:spLocks noGrp="1"/>
          </p:cNvSpPr>
          <p:nvPr>
            <p:ph idx="1"/>
          </p:nvPr>
        </p:nvSpPr>
        <p:spPr>
          <a:xfrm>
            <a:off x="457200" y="1600200"/>
            <a:ext cx="4724400" cy="4953000"/>
          </a:xfrm>
        </p:spPr>
        <p:txBody>
          <a:bodyPr>
            <a:normAutofit fontScale="85000" lnSpcReduction="20000"/>
          </a:bodyPr>
          <a:lstStyle/>
          <a:p>
            <a:r>
              <a:rPr lang="en-US" dirty="0" smtClean="0"/>
              <a:t>1800’s: American frontier pushed West</a:t>
            </a:r>
          </a:p>
          <a:p>
            <a:pPr lvl="1"/>
            <a:r>
              <a:rPr lang="en-US" dirty="0" smtClean="0"/>
              <a:t>Women roping &amp; riding</a:t>
            </a:r>
          </a:p>
          <a:p>
            <a:r>
              <a:rPr lang="en-US" dirty="0" smtClean="0"/>
              <a:t>Late 1800’S: women hired as sharpshooters, trick &amp; stunt horsewomen</a:t>
            </a:r>
          </a:p>
          <a:p>
            <a:r>
              <a:rPr lang="en-US" dirty="0" smtClean="0"/>
              <a:t>Early 1900’s</a:t>
            </a:r>
          </a:p>
          <a:p>
            <a:pPr lvl="1"/>
            <a:r>
              <a:rPr lang="en-US" dirty="0" smtClean="0"/>
              <a:t>Celebrated bronc and bull riding competitors</a:t>
            </a:r>
          </a:p>
          <a:p>
            <a:r>
              <a:rPr lang="en-US" dirty="0" smtClean="0"/>
              <a:t>1929: Bonnie </a:t>
            </a:r>
            <a:r>
              <a:rPr lang="en-US" dirty="0" err="1" smtClean="0"/>
              <a:t>McCarroll</a:t>
            </a:r>
            <a:endParaRPr lang="en-US" dirty="0"/>
          </a:p>
          <a:p>
            <a:pPr lvl="1"/>
            <a:r>
              <a:rPr lang="en-US" dirty="0" smtClean="0"/>
              <a:t>Bronc rider died in arena</a:t>
            </a:r>
          </a:p>
          <a:p>
            <a:r>
              <a:rPr lang="en-US" dirty="0" smtClean="0"/>
              <a:t>Women’s participation severely curtailed</a:t>
            </a:r>
          </a:p>
          <a:p>
            <a:pPr lvl="1"/>
            <a:endParaRPr lang="en-US" dirty="0"/>
          </a:p>
        </p:txBody>
      </p:sp>
      <p:pic>
        <p:nvPicPr>
          <p:cNvPr id="57346" name="Picture 2" descr="https://upload.wikimedia.org/wikipedia/commons/1/17/Miss-Annie-Oakley-peerless-wing-sho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81600" y="1066800"/>
            <a:ext cx="3705225" cy="56102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0200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668" y="0"/>
            <a:ext cx="9048307" cy="594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20635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Rodeo Roots</a:t>
            </a:r>
            <a:endParaRPr lang="en-US" dirty="0"/>
          </a:p>
        </p:txBody>
      </p:sp>
      <p:sp>
        <p:nvSpPr>
          <p:cNvPr id="3" name="Content Placeholder 2"/>
          <p:cNvSpPr>
            <a:spLocks noGrp="1"/>
          </p:cNvSpPr>
          <p:nvPr>
            <p:ph idx="1"/>
          </p:nvPr>
        </p:nvSpPr>
        <p:spPr>
          <a:xfrm>
            <a:off x="457200" y="1600200"/>
            <a:ext cx="8382000" cy="4648200"/>
          </a:xfrm>
        </p:spPr>
        <p:txBody>
          <a:bodyPr>
            <a:normAutofit fontScale="92500" lnSpcReduction="20000"/>
          </a:bodyPr>
          <a:lstStyle/>
          <a:p>
            <a:r>
              <a:rPr lang="en-US" dirty="0" smtClean="0"/>
              <a:t>Skills needed for everyday life</a:t>
            </a:r>
          </a:p>
          <a:p>
            <a:r>
              <a:rPr lang="en-US" dirty="0" smtClean="0"/>
              <a:t>Classic Rodeo Events:</a:t>
            </a:r>
          </a:p>
          <a:p>
            <a:pPr lvl="1"/>
            <a:r>
              <a:rPr lang="en-US" dirty="0" smtClean="0"/>
              <a:t>Timed Events</a:t>
            </a:r>
          </a:p>
          <a:p>
            <a:pPr lvl="1"/>
            <a:r>
              <a:rPr lang="en-US" dirty="0" err="1" smtClean="0"/>
              <a:t>Roughstock</a:t>
            </a:r>
            <a:endParaRPr lang="en-US" dirty="0" smtClean="0"/>
          </a:p>
          <a:p>
            <a:r>
              <a:rPr lang="en-US" dirty="0" smtClean="0"/>
              <a:t>Growth of Professional Rodeo:</a:t>
            </a:r>
          </a:p>
          <a:p>
            <a:pPr lvl="1"/>
            <a:r>
              <a:rPr lang="en-US" dirty="0" smtClean="0"/>
              <a:t>Encourages younger and younger participants.</a:t>
            </a:r>
          </a:p>
          <a:p>
            <a:pPr lvl="1"/>
            <a:r>
              <a:rPr lang="en-US" dirty="0" smtClean="0"/>
              <a:t>Little Britches, High School Rodeo, Collegiate Rodeo</a:t>
            </a:r>
          </a:p>
          <a:p>
            <a:pPr lvl="1"/>
            <a:r>
              <a:rPr lang="en-US" dirty="0" smtClean="0"/>
              <a:t>PRCA</a:t>
            </a:r>
            <a:r>
              <a:rPr lang="en-US" dirty="0"/>
              <a:t>: 7,500 cowboys compete for </a:t>
            </a:r>
            <a:r>
              <a:rPr lang="en-US" dirty="0" smtClean="0"/>
              <a:t>$30 million </a:t>
            </a:r>
            <a:r>
              <a:rPr lang="en-US" dirty="0"/>
              <a:t>at 650 </a:t>
            </a:r>
            <a:r>
              <a:rPr lang="en-US" dirty="0" smtClean="0"/>
              <a:t>rodeos</a:t>
            </a:r>
          </a:p>
          <a:p>
            <a:pPr lvl="1"/>
            <a:r>
              <a:rPr lang="en-US" dirty="0" smtClean="0"/>
              <a:t>PBR: 700 members from 3 continents &amp; $10 million prizes</a:t>
            </a:r>
          </a:p>
        </p:txBody>
      </p:sp>
      <p:pic>
        <p:nvPicPr>
          <p:cNvPr id="45058" name="Picture 2" descr="http://destinationnotfound.files.wordpress.com/2013/06/spray_rodeo_4.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479" r="12736" b="8922"/>
          <a:stretch/>
        </p:blipFill>
        <p:spPr bwMode="auto">
          <a:xfrm>
            <a:off x="5217543" y="0"/>
            <a:ext cx="3926457" cy="31227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0475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158" y="320722"/>
            <a:ext cx="9159158" cy="601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44402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97141"/>
            <a:ext cx="9067800" cy="67955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990600" y="0"/>
            <a:ext cx="4724400" cy="1107996"/>
          </a:xfrm>
          <a:prstGeom prst="rect">
            <a:avLst/>
          </a:prstGeom>
          <a:solidFill>
            <a:schemeClr val="bg1"/>
          </a:solidFill>
        </p:spPr>
        <p:txBody>
          <a:bodyPr wrap="square" rtlCol="0">
            <a:spAutoFit/>
          </a:bodyPr>
          <a:lstStyle/>
          <a:p>
            <a:r>
              <a:rPr lang="en-US" sz="6600" dirty="0" smtClean="0"/>
              <a:t>Timed Events</a:t>
            </a:r>
            <a:endParaRPr lang="en-US" sz="6600" dirty="0"/>
          </a:p>
        </p:txBody>
      </p:sp>
      <p:sp>
        <p:nvSpPr>
          <p:cNvPr id="8" name="TextBox 7"/>
          <p:cNvSpPr txBox="1"/>
          <p:nvPr/>
        </p:nvSpPr>
        <p:spPr>
          <a:xfrm>
            <a:off x="7239000" y="3460242"/>
            <a:ext cx="1676400" cy="461665"/>
          </a:xfrm>
          <a:prstGeom prst="rect">
            <a:avLst/>
          </a:prstGeom>
          <a:solidFill>
            <a:schemeClr val="bg1"/>
          </a:solidFill>
        </p:spPr>
        <p:txBody>
          <a:bodyPr wrap="square" rtlCol="0">
            <a:spAutoFit/>
          </a:bodyPr>
          <a:lstStyle/>
          <a:p>
            <a:r>
              <a:rPr lang="en-US" sz="2400" b="1" dirty="0" smtClean="0"/>
              <a:t>Calf Roping</a:t>
            </a:r>
            <a:endParaRPr lang="en-US" sz="2400" b="1" dirty="0"/>
          </a:p>
        </p:txBody>
      </p:sp>
      <p:sp>
        <p:nvSpPr>
          <p:cNvPr id="9" name="TextBox 8"/>
          <p:cNvSpPr txBox="1"/>
          <p:nvPr/>
        </p:nvSpPr>
        <p:spPr>
          <a:xfrm>
            <a:off x="7239000" y="6396334"/>
            <a:ext cx="1905000" cy="461665"/>
          </a:xfrm>
          <a:prstGeom prst="rect">
            <a:avLst/>
          </a:prstGeom>
          <a:solidFill>
            <a:schemeClr val="bg1"/>
          </a:solidFill>
        </p:spPr>
        <p:txBody>
          <a:bodyPr wrap="square" rtlCol="0">
            <a:spAutoFit/>
          </a:bodyPr>
          <a:lstStyle/>
          <a:p>
            <a:r>
              <a:rPr lang="en-US" sz="2400" b="1" dirty="0" smtClean="0"/>
              <a:t>Barrel Racing</a:t>
            </a:r>
            <a:endParaRPr lang="en-US" sz="2400" b="1" dirty="0"/>
          </a:p>
        </p:txBody>
      </p:sp>
      <p:sp>
        <p:nvSpPr>
          <p:cNvPr id="10" name="TextBox 9"/>
          <p:cNvSpPr txBox="1"/>
          <p:nvPr/>
        </p:nvSpPr>
        <p:spPr>
          <a:xfrm>
            <a:off x="2362200" y="6396334"/>
            <a:ext cx="2171700" cy="461665"/>
          </a:xfrm>
          <a:prstGeom prst="rect">
            <a:avLst/>
          </a:prstGeom>
          <a:solidFill>
            <a:schemeClr val="bg1"/>
          </a:solidFill>
        </p:spPr>
        <p:txBody>
          <a:bodyPr wrap="square" rtlCol="0">
            <a:spAutoFit/>
          </a:bodyPr>
          <a:lstStyle/>
          <a:p>
            <a:r>
              <a:rPr lang="en-US" sz="2400" b="1" dirty="0" smtClean="0"/>
              <a:t>Steer Wrestling</a:t>
            </a:r>
            <a:endParaRPr lang="en-US" sz="2400" b="1" dirty="0"/>
          </a:p>
        </p:txBody>
      </p:sp>
      <p:sp>
        <p:nvSpPr>
          <p:cNvPr id="11" name="TextBox 10"/>
          <p:cNvSpPr txBox="1"/>
          <p:nvPr/>
        </p:nvSpPr>
        <p:spPr>
          <a:xfrm>
            <a:off x="3810000" y="3494899"/>
            <a:ext cx="1905000" cy="461665"/>
          </a:xfrm>
          <a:prstGeom prst="rect">
            <a:avLst/>
          </a:prstGeom>
          <a:solidFill>
            <a:schemeClr val="bg1"/>
          </a:solidFill>
        </p:spPr>
        <p:txBody>
          <a:bodyPr wrap="square" rtlCol="0">
            <a:spAutoFit/>
          </a:bodyPr>
          <a:lstStyle/>
          <a:p>
            <a:r>
              <a:rPr lang="en-US" sz="2400" b="1" dirty="0" smtClean="0"/>
              <a:t>Team Roping</a:t>
            </a:r>
            <a:endParaRPr lang="en-US" sz="2400" b="1" dirty="0"/>
          </a:p>
        </p:txBody>
      </p:sp>
    </p:spTree>
    <p:extLst>
      <p:ext uri="{BB962C8B-B14F-4D97-AF65-F5344CB8AC3E}">
        <p14:creationId xmlns="" xmlns:p14="http://schemas.microsoft.com/office/powerpoint/2010/main" val="1781218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12966</TotalTime>
  <Words>2040</Words>
  <Application>Microsoft Office PowerPoint</Application>
  <PresentationFormat>On-screen Show (4:3)</PresentationFormat>
  <Paragraphs>245</Paragraphs>
  <Slides>47</Slides>
  <Notes>27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Rodeo and Bull Riding: The Culture &amp; Complications</vt:lpstr>
      <vt:lpstr>Outline </vt:lpstr>
      <vt:lpstr>18 yo Bullrider</vt:lpstr>
      <vt:lpstr>Slide 4</vt:lpstr>
      <vt:lpstr>Women in Rodeo</vt:lpstr>
      <vt:lpstr>Slide 6</vt:lpstr>
      <vt:lpstr>Rodeo Roots</vt:lpstr>
      <vt:lpstr>Slide 8</vt:lpstr>
      <vt:lpstr>Slide 9</vt:lpstr>
      <vt:lpstr>Slide 10</vt:lpstr>
      <vt:lpstr>Slide 11</vt:lpstr>
      <vt:lpstr>The Rodeo Athlete</vt:lpstr>
      <vt:lpstr>The Woman Rodeo Athlete </vt:lpstr>
      <vt:lpstr>Fallon Taylor- National Barrel Racing Champion 2014</vt:lpstr>
      <vt:lpstr>Medical Data Collection</vt:lpstr>
      <vt:lpstr>Injuries</vt:lpstr>
      <vt:lpstr>Slide 17</vt:lpstr>
      <vt:lpstr>INJURY PREVALANCE </vt:lpstr>
      <vt:lpstr>Slide 19</vt:lpstr>
      <vt:lpstr>Head and Neck</vt:lpstr>
      <vt:lpstr>Upper Extremity</vt:lpstr>
      <vt:lpstr>Team Roping</vt:lpstr>
      <vt:lpstr>Slide 23</vt:lpstr>
      <vt:lpstr>Slide 24</vt:lpstr>
      <vt:lpstr>Slide 25</vt:lpstr>
      <vt:lpstr>Slide 26</vt:lpstr>
      <vt:lpstr>UE: Roughstock Injuries</vt:lpstr>
      <vt:lpstr>Lower Extremity Injuries</vt:lpstr>
      <vt:lpstr>Case: Bareback Riding</vt:lpstr>
      <vt:lpstr>Adductor Avulsion Fracture</vt:lpstr>
      <vt:lpstr>Torso Injuries</vt:lpstr>
      <vt:lpstr>Slide 32</vt:lpstr>
      <vt:lpstr>Who Takes Care of these Injuries?</vt:lpstr>
      <vt:lpstr>Lane Frost</vt:lpstr>
      <vt:lpstr>Injury Prevention Initiated</vt:lpstr>
      <vt:lpstr>Personel Prevention Mechanisms</vt:lpstr>
      <vt:lpstr>Slide 37</vt:lpstr>
      <vt:lpstr>Slide 38</vt:lpstr>
      <vt:lpstr>Back to our 18 yo Bullrider</vt:lpstr>
      <vt:lpstr>Slide 40</vt:lpstr>
      <vt:lpstr>Summary</vt:lpstr>
      <vt:lpstr>Future Developments</vt:lpstr>
      <vt:lpstr>Opportunity to Participate</vt:lpstr>
      <vt:lpstr>Rodeo Vocabulary</vt:lpstr>
      <vt:lpstr>Rank</vt:lpstr>
      <vt:lpstr>Vocabulary</vt:lpstr>
      <vt:lpstr>Vocabulary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Fitzpatrick, Jennifer L.</dc:creator>
  <cp:lastModifiedBy>FITCA</cp:lastModifiedBy>
  <cp:revision>180</cp:revision>
  <dcterms:created xsi:type="dcterms:W3CDTF">2016-01-04T16:01:13Z</dcterms:created>
  <dcterms:modified xsi:type="dcterms:W3CDTF">2016-03-22T00:33:32Z</dcterms:modified>
</cp:coreProperties>
</file>